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03" r:id="rId1"/>
  </p:sldMasterIdLst>
  <p:notesMasterIdLst>
    <p:notesMasterId r:id="rId29"/>
  </p:notesMasterIdLst>
  <p:sldIdLst>
    <p:sldId id="256" r:id="rId2"/>
    <p:sldId id="259" r:id="rId3"/>
    <p:sldId id="267" r:id="rId4"/>
    <p:sldId id="289" r:id="rId5"/>
    <p:sldId id="324" r:id="rId6"/>
    <p:sldId id="288" r:id="rId7"/>
    <p:sldId id="333" r:id="rId8"/>
    <p:sldId id="336" r:id="rId9"/>
    <p:sldId id="325" r:id="rId10"/>
    <p:sldId id="281" r:id="rId11"/>
    <p:sldId id="268" r:id="rId12"/>
    <p:sldId id="269" r:id="rId13"/>
    <p:sldId id="270" r:id="rId14"/>
    <p:sldId id="273" r:id="rId15"/>
    <p:sldId id="290" r:id="rId16"/>
    <p:sldId id="327" r:id="rId17"/>
    <p:sldId id="328" r:id="rId18"/>
    <p:sldId id="326" r:id="rId19"/>
    <p:sldId id="339" r:id="rId20"/>
    <p:sldId id="329" r:id="rId21"/>
    <p:sldId id="332" r:id="rId22"/>
    <p:sldId id="334" r:id="rId23"/>
    <p:sldId id="337" r:id="rId24"/>
    <p:sldId id="330" r:id="rId25"/>
    <p:sldId id="338" r:id="rId26"/>
    <p:sldId id="323" r:id="rId27"/>
    <p:sldId id="320" r:id="rId28"/>
  </p:sldIdLst>
  <p:sldSz cx="9144000" cy="5143500" type="screen16x9"/>
  <p:notesSz cx="6858000" cy="9144000"/>
  <p:embeddedFontLst>
    <p:embeddedFont>
      <p:font typeface="Vidaloka" panose="020B0604020202020204" charset="0"/>
      <p:regular r:id="rId30"/>
    </p:embeddedFont>
    <p:embeddedFont>
      <p:font typeface="Montserrat" panose="020B0604020202020204" charset="0"/>
      <p:regular r:id="rId31"/>
      <p:bold r:id="rId32"/>
      <p:italic r:id="rId33"/>
      <p:boldItalic r:id="rId34"/>
    </p:embeddedFont>
    <p:embeddedFont>
      <p:font typeface="Lato" panose="020B0604020202020204" charset="0"/>
      <p:regular r:id="rId35"/>
      <p:bold r:id="rId36"/>
      <p:italic r:id="rId37"/>
      <p:boldItalic r:id="rId38"/>
    </p:embeddedFont>
    <p:embeddedFont>
      <p:font typeface="Open Sans" panose="020B0604020202020204" charset="0"/>
      <p:regular r:id="rId39"/>
      <p:bold r:id="rId40"/>
      <p:italic r:id="rId41"/>
      <p:boldItalic r:id="rId42"/>
    </p:embeddedFont>
    <p:embeddedFont>
      <p:font typeface="Merriweather Light" panose="020B0604020202020204" charset="0"/>
      <p:regular r:id="rId43"/>
      <p:bold r:id="rId44"/>
      <p:italic r:id="rId45"/>
      <p:boldItalic r:id="rId46"/>
    </p:embeddedFont>
    <p:embeddedFont>
      <p:font typeface="Crimson Text" panose="020B060402020202020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9D0160B-423A-42D5-998B-5A6FE9E93285}">
  <a:tblStyle styleId="{99D0160B-423A-42D5-998B-5A6FE9E9328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2099" autoAdjust="0"/>
  </p:normalViewPr>
  <p:slideViewPr>
    <p:cSldViewPr snapToGrid="0">
      <p:cViewPr varScale="1">
        <p:scale>
          <a:sx n="66" d="100"/>
          <a:sy n="66" d="100"/>
        </p:scale>
        <p:origin x="1280"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38802680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3912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cc7554a049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cc7554a049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3484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cc7554a049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cc7554a049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8755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2984a6be253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2984a6be253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17939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2984a6be253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2984a6be253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6599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107a9a8b46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107a9a8b46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smtClean="0"/>
              <a:t>To find out where people tend to ride to and from, I </a:t>
            </a:r>
            <a:r>
              <a:rPr lang="en-GB" baseline="0" dirty="0" smtClean="0"/>
              <a:t>aggregated the ride data by station. That involved creating a new </a:t>
            </a:r>
            <a:r>
              <a:rPr lang="en-GB" baseline="0" dirty="0" err="1" smtClean="0"/>
              <a:t>dataframe</a:t>
            </a:r>
            <a:r>
              <a:rPr lang="en-GB" baseline="0" dirty="0" smtClean="0"/>
              <a:t> with stations as the rows, counting up the rides that started and ended there, and adding some extra features to let me know how well balanced each station is.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baseline="0" dirty="0" smtClean="0"/>
              <a:t>To give you an example, I’ll start by comparing a couple of specific stations.</a:t>
            </a:r>
            <a:endParaRPr lang="en-GB"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464613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107aaa41fe9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107aaa41fe9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“Work” = Monday-Friday,</a:t>
            </a:r>
            <a:r>
              <a:rPr lang="en-GB" baseline="0" dirty="0" smtClean="0"/>
              <a:t> “Fun” = Saturday &amp; Sunday</a:t>
            </a:r>
            <a:endParaRPr dirty="0"/>
          </a:p>
        </p:txBody>
      </p:sp>
    </p:spTree>
    <p:extLst>
      <p:ext uri="{BB962C8B-B14F-4D97-AF65-F5344CB8AC3E}">
        <p14:creationId xmlns:p14="http://schemas.microsoft.com/office/powerpoint/2010/main" val="13677496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107aaa41fe9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107aaa41fe9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b="0" i="0" u="none" strike="noStrike" cap="none" dirty="0" smtClean="0">
                <a:solidFill>
                  <a:srgbClr val="000000"/>
                </a:solidFill>
                <a:effectLst/>
                <a:latin typeface="Arial"/>
                <a:ea typeface="Arial"/>
                <a:cs typeface="Arial"/>
                <a:sym typeface="Arial"/>
              </a:rPr>
              <a:t>It’s a destination for riders in the morning and a start point for riders in the afternoon. So it appears that people</a:t>
            </a:r>
            <a:r>
              <a:rPr lang="en-GB" sz="1100" b="0" i="0" u="none" strike="noStrike" cap="none" baseline="0" dirty="0" smtClean="0">
                <a:solidFill>
                  <a:srgbClr val="000000"/>
                </a:solidFill>
                <a:effectLst/>
                <a:latin typeface="Arial"/>
                <a:ea typeface="Arial"/>
                <a:cs typeface="Arial"/>
                <a:sym typeface="Arial"/>
              </a:rPr>
              <a:t> use the main train station to travel outside the city for the day and come back in the afternoon. Both on workdays and weekends.</a:t>
            </a:r>
            <a:endParaRPr lang="en-GB"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GB" sz="1100" b="0" i="0" u="none" strike="noStrike" cap="none" dirty="0" smtClean="0">
                <a:solidFill>
                  <a:srgbClr val="000000"/>
                </a:solidFill>
                <a:effectLst/>
                <a:latin typeface="Arial"/>
                <a:ea typeface="Arial"/>
                <a:cs typeface="Arial"/>
                <a:sym typeface="Arial"/>
              </a:rPr>
              <a:t>The figures are somewhat unbalanced during the week, but the weekend figures redress the balance. This is one of my favourite bike stations in DC because, like the diligent workers of the city, it uses weekend activities</a:t>
            </a:r>
            <a:r>
              <a:rPr lang="en-GB" sz="1100" b="0" i="0" u="none" strike="noStrike" cap="none" baseline="0" dirty="0" smtClean="0">
                <a:solidFill>
                  <a:srgbClr val="000000"/>
                </a:solidFill>
                <a:effectLst/>
                <a:latin typeface="Arial"/>
                <a:ea typeface="Arial"/>
                <a:cs typeface="Arial"/>
                <a:sym typeface="Arial"/>
              </a:rPr>
              <a:t> to </a:t>
            </a:r>
            <a:r>
              <a:rPr lang="en-GB" sz="1100" b="0" i="0" u="none" strike="noStrike" cap="none" dirty="0" smtClean="0">
                <a:solidFill>
                  <a:srgbClr val="000000"/>
                </a:solidFill>
                <a:effectLst/>
                <a:latin typeface="Arial"/>
                <a:ea typeface="Arial"/>
                <a:cs typeface="Arial"/>
                <a:sym typeface="Arial"/>
              </a:rPr>
              <a:t>balance out the working week.</a:t>
            </a:r>
            <a:endParaRPr dirty="0"/>
          </a:p>
        </p:txBody>
      </p:sp>
    </p:spTree>
    <p:extLst>
      <p:ext uri="{BB962C8B-B14F-4D97-AF65-F5344CB8AC3E}">
        <p14:creationId xmlns:p14="http://schemas.microsoft.com/office/powerpoint/2010/main" val="2563016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cc7554a049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cc7554a049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07078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107aaa41fe9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107aaa41fe9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b="0" i="0" u="none" strike="noStrike" cap="none" dirty="0" smtClean="0">
                <a:solidFill>
                  <a:srgbClr val="000000"/>
                </a:solidFill>
                <a:effectLst/>
                <a:latin typeface="Arial"/>
                <a:ea typeface="Arial"/>
                <a:cs typeface="Arial"/>
                <a:sym typeface="Arial"/>
              </a:rPr>
              <a:t>Go through</a:t>
            </a:r>
            <a:r>
              <a:rPr lang="en-GB" sz="1100" b="0" i="0" u="none" strike="noStrike" cap="none" baseline="0" dirty="0" smtClean="0">
                <a:solidFill>
                  <a:srgbClr val="000000"/>
                </a:solidFill>
                <a:effectLst/>
                <a:latin typeface="Arial"/>
                <a:ea typeface="Arial"/>
                <a:cs typeface="Arial"/>
                <a:sym typeface="Arial"/>
              </a:rPr>
              <a:t> – focus on bikes added. </a:t>
            </a:r>
          </a:p>
          <a:p>
            <a:pPr marL="0" lvl="0" indent="0" algn="l" rtl="0">
              <a:spcBef>
                <a:spcPts val="0"/>
              </a:spcBef>
              <a:spcAft>
                <a:spcPts val="0"/>
              </a:spcAft>
              <a:buNone/>
            </a:pPr>
            <a:r>
              <a:rPr lang="en-GB" sz="1100" b="0" i="0" u="none" strike="noStrike" cap="none" baseline="0" dirty="0" smtClean="0">
                <a:solidFill>
                  <a:srgbClr val="000000"/>
                </a:solidFill>
                <a:effectLst/>
                <a:latin typeface="Arial"/>
                <a:cs typeface="Arial"/>
                <a:sym typeface="Arial"/>
              </a:rPr>
              <a:t>Audience: If people are taking bikes from here to commute to work or have fun at the weekend, why are fewer bikes being returned in the afternoon?</a:t>
            </a:r>
          </a:p>
          <a:p>
            <a:pPr marL="0" lvl="0" indent="0" algn="l" rtl="0">
              <a:spcBef>
                <a:spcPts val="0"/>
              </a:spcBef>
              <a:spcAft>
                <a:spcPts val="0"/>
              </a:spcAft>
              <a:buNone/>
            </a:pPr>
            <a:r>
              <a:rPr lang="en-GB" sz="1100" b="0" i="0" u="none" strike="noStrike" cap="none" dirty="0" smtClean="0">
                <a:solidFill>
                  <a:srgbClr val="000000"/>
                </a:solidFill>
                <a:effectLst/>
                <a:latin typeface="Arial"/>
                <a:ea typeface="Arial"/>
                <a:cs typeface="Arial"/>
                <a:sym typeface="Arial"/>
              </a:rPr>
              <a:t>You may be also asking: How is that even possible? It has 26 docks. If it keeps losing bikes at these rates, after 4 days it’s empty, there are no more bikes left to take. The answer is: rebalancing. Measures are in place to redistribute bikes around the city. </a:t>
            </a:r>
            <a:r>
              <a:rPr lang="en-GB" sz="1100" b="0" i="0" u="none" strike="noStrike" cap="none" baseline="0" dirty="0" smtClean="0">
                <a:solidFill>
                  <a:srgbClr val="000000"/>
                </a:solidFill>
                <a:effectLst/>
                <a:latin typeface="Arial"/>
                <a:ea typeface="Arial"/>
                <a:cs typeface="Arial"/>
                <a:sym typeface="Arial"/>
              </a:rPr>
              <a:t>Motivate picks up bikes in trucks to bring them to empty stations. </a:t>
            </a:r>
            <a:r>
              <a:rPr lang="en-GB" sz="1100" b="0" i="0" u="none" strike="noStrike" cap="none" dirty="0" smtClean="0">
                <a:solidFill>
                  <a:srgbClr val="000000"/>
                </a:solidFill>
                <a:effectLst/>
                <a:latin typeface="Arial"/>
                <a:ea typeface="Arial"/>
                <a:cs typeface="Arial"/>
                <a:sym typeface="Arial"/>
              </a:rPr>
              <a:t>In addition, a</a:t>
            </a:r>
            <a:r>
              <a:rPr lang="en-GB" sz="1100" b="0" i="0" u="none" strike="noStrike" cap="none" baseline="0" dirty="0" smtClean="0">
                <a:solidFill>
                  <a:srgbClr val="000000"/>
                </a:solidFill>
                <a:effectLst/>
                <a:latin typeface="Arial"/>
                <a:ea typeface="Arial"/>
                <a:cs typeface="Arial"/>
                <a:sym typeface="Arial"/>
              </a:rPr>
              <a:t> </a:t>
            </a:r>
            <a:r>
              <a:rPr lang="en-GB" sz="1100" b="0" i="0" u="none" strike="noStrike" cap="none" dirty="0" smtClean="0">
                <a:solidFill>
                  <a:srgbClr val="000000"/>
                </a:solidFill>
                <a:effectLst/>
                <a:latin typeface="Arial"/>
                <a:ea typeface="Arial"/>
                <a:cs typeface="Arial"/>
                <a:sym typeface="Arial"/>
              </a:rPr>
              <a:t>Corral Service means</a:t>
            </a:r>
            <a:r>
              <a:rPr lang="en-GB" sz="1100" b="0" i="0" u="none" strike="noStrike" cap="none" baseline="0" dirty="0" smtClean="0">
                <a:solidFill>
                  <a:srgbClr val="000000"/>
                </a:solidFill>
                <a:effectLst/>
                <a:latin typeface="Arial"/>
                <a:ea typeface="Arial"/>
                <a:cs typeface="Arial"/>
                <a:sym typeface="Arial"/>
              </a:rPr>
              <a:t> </a:t>
            </a:r>
            <a:r>
              <a:rPr lang="en-GB" sz="1100" b="0" i="0" u="none" strike="noStrike" cap="none" dirty="0" smtClean="0">
                <a:solidFill>
                  <a:srgbClr val="000000"/>
                </a:solidFill>
                <a:effectLst/>
                <a:latin typeface="Arial"/>
                <a:ea typeface="Arial"/>
                <a:cs typeface="Arial"/>
                <a:sym typeface="Arial"/>
              </a:rPr>
              <a:t>staff are</a:t>
            </a:r>
            <a:r>
              <a:rPr lang="en-GB" sz="1100" b="0" i="0" u="none" strike="noStrike" cap="none" baseline="0" dirty="0" smtClean="0">
                <a:solidFill>
                  <a:srgbClr val="000000"/>
                </a:solidFill>
                <a:effectLst/>
                <a:latin typeface="Arial"/>
                <a:ea typeface="Arial"/>
                <a:cs typeface="Arial"/>
                <a:sym typeface="Arial"/>
              </a:rPr>
              <a:t> </a:t>
            </a:r>
            <a:r>
              <a:rPr lang="en-GB" sz="1100" b="0" i="0" u="none" strike="noStrike" cap="none" dirty="0" smtClean="0">
                <a:solidFill>
                  <a:srgbClr val="000000"/>
                </a:solidFill>
                <a:effectLst/>
                <a:latin typeface="Arial"/>
                <a:ea typeface="Arial"/>
                <a:cs typeface="Arial"/>
                <a:sym typeface="Arial"/>
              </a:rPr>
              <a:t>on hand at busy stations at peak</a:t>
            </a:r>
            <a:r>
              <a:rPr lang="en-GB" sz="1100" b="0" i="0" u="none" strike="noStrike" cap="none" baseline="0" dirty="0" smtClean="0">
                <a:solidFill>
                  <a:srgbClr val="000000"/>
                </a:solidFill>
                <a:effectLst/>
                <a:latin typeface="Arial"/>
                <a:ea typeface="Arial"/>
                <a:cs typeface="Arial"/>
                <a:sym typeface="Arial"/>
              </a:rPr>
              <a:t> times to </a:t>
            </a:r>
            <a:r>
              <a:rPr lang="en-GB" sz="1100" b="0" i="0" u="none" strike="noStrike" cap="none" dirty="0" smtClean="0">
                <a:solidFill>
                  <a:srgbClr val="000000"/>
                </a:solidFill>
                <a:effectLst/>
                <a:latin typeface="Arial"/>
                <a:ea typeface="Arial"/>
                <a:cs typeface="Arial"/>
                <a:sym typeface="Arial"/>
              </a:rPr>
              <a:t>remove bikes when docks are full.</a:t>
            </a:r>
            <a:r>
              <a:rPr lang="en-GB" sz="1100" b="0" i="0" u="none" strike="noStrike" cap="none" baseline="0" dirty="0" smtClean="0">
                <a:solidFill>
                  <a:srgbClr val="000000"/>
                </a:solidFill>
                <a:effectLst/>
                <a:latin typeface="Arial"/>
                <a:ea typeface="Arial"/>
                <a:cs typeface="Arial"/>
                <a:sym typeface="Arial"/>
              </a:rPr>
              <a:t> Commute destinations &amp; special events.</a:t>
            </a:r>
            <a:endParaRPr lang="en-GB" sz="1100" b="0" i="0" u="none" strike="noStrike" cap="none" dirty="0" smtClean="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smtClean="0">
                <a:solidFill>
                  <a:srgbClr val="000000"/>
                </a:solidFill>
                <a:effectLst/>
                <a:latin typeface="Arial"/>
                <a:ea typeface="Arial"/>
                <a:cs typeface="Arial"/>
                <a:sym typeface="Arial"/>
              </a:rPr>
              <a:t>Why do some stations lose their balance? </a:t>
            </a:r>
            <a:endParaRPr lang="en-GB" dirty="0" smtClean="0"/>
          </a:p>
        </p:txBody>
      </p:sp>
    </p:spTree>
    <p:extLst>
      <p:ext uri="{BB962C8B-B14F-4D97-AF65-F5344CB8AC3E}">
        <p14:creationId xmlns:p14="http://schemas.microsoft.com/office/powerpoint/2010/main" val="29114038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GB" sz="1100" b="0" i="0" u="none" strike="noStrike" cap="none" dirty="0" smtClean="0">
                <a:solidFill>
                  <a:srgbClr val="000000"/>
                </a:solidFill>
                <a:effectLst/>
                <a:latin typeface="Arial"/>
                <a:ea typeface="Arial"/>
                <a:cs typeface="Arial"/>
                <a:sym typeface="Arial"/>
              </a:rPr>
              <a:t>To find out, I plotted the top 40 most unbalanced stations on a map of DC. That means, the stations with the largest net difference between bikes taken and bikes returned. The blue dots</a:t>
            </a:r>
            <a:r>
              <a:rPr lang="en-GB" sz="1100" b="0" i="0" u="none" strike="noStrike" cap="none" baseline="0" dirty="0" smtClean="0">
                <a:solidFill>
                  <a:srgbClr val="000000"/>
                </a:solidFill>
                <a:effectLst/>
                <a:latin typeface="Arial"/>
                <a:ea typeface="Arial"/>
                <a:cs typeface="Arial"/>
                <a:sym typeface="Arial"/>
              </a:rPr>
              <a:t> on the map are the stations that lose the most bikes over the course of a day. The orange dots are stations that gain the most bikes. The green dots are the small selection of well balanced stations we looked at previously.</a:t>
            </a:r>
            <a:endParaRPr lang="en-GB" dirty="0"/>
          </a:p>
        </p:txBody>
      </p:sp>
    </p:spTree>
    <p:extLst>
      <p:ext uri="{BB962C8B-B14F-4D97-AF65-F5344CB8AC3E}">
        <p14:creationId xmlns:p14="http://schemas.microsoft.com/office/powerpoint/2010/main" val="1047777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37782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cc7554a049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cc7554a049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So what can we do to help the system stay in balance?</a:t>
            </a:r>
            <a:r>
              <a:rPr lang="en-GB" baseline="0" dirty="0" smtClean="0"/>
              <a:t> I’d like to answer that question by looking at 2 recommended KPIs for Capital Bikeshare.</a:t>
            </a:r>
            <a:endParaRPr dirty="0"/>
          </a:p>
        </p:txBody>
      </p:sp>
    </p:spTree>
    <p:extLst>
      <p:ext uri="{BB962C8B-B14F-4D97-AF65-F5344CB8AC3E}">
        <p14:creationId xmlns:p14="http://schemas.microsoft.com/office/powerpoint/2010/main" val="8840681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buNone/>
            </a:pPr>
            <a:r>
              <a:rPr lang="en-GB" sz="1100" b="0" i="0" u="none" strike="noStrike" cap="none" dirty="0" smtClean="0">
                <a:solidFill>
                  <a:srgbClr val="000000"/>
                </a:solidFill>
                <a:effectLst/>
                <a:latin typeface="Arial"/>
                <a:ea typeface="Arial"/>
                <a:cs typeface="Arial"/>
                <a:sym typeface="Arial"/>
              </a:rPr>
              <a:t>Motivate: Corrals to cope with peak-time dock demand</a:t>
            </a:r>
            <a:r>
              <a:rPr lang="en-GB" sz="1100" b="0" i="0" u="none" strike="noStrike" cap="none" baseline="0" dirty="0" smtClean="0">
                <a:solidFill>
                  <a:srgbClr val="000000"/>
                </a:solidFill>
                <a:effectLst/>
                <a:latin typeface="Arial"/>
                <a:ea typeface="Arial"/>
                <a:cs typeface="Arial"/>
                <a:sym typeface="Arial"/>
              </a:rPr>
              <a:t> </a:t>
            </a:r>
            <a:r>
              <a:rPr lang="en-GB" sz="1100" b="0" i="0" u="none" strike="noStrike" cap="none" dirty="0" smtClean="0">
                <a:solidFill>
                  <a:srgbClr val="000000"/>
                </a:solidFill>
                <a:effectLst/>
                <a:latin typeface="Arial"/>
                <a:ea typeface="Arial"/>
                <a:cs typeface="Arial"/>
                <a:sym typeface="Arial"/>
              </a:rPr>
              <a:t>&amp; moving bikes by truck</a:t>
            </a:r>
          </a:p>
          <a:p>
            <a:pPr marL="158750" indent="0" rtl="0">
              <a:buNone/>
            </a:pPr>
            <a:r>
              <a:rPr lang="en-GB" sz="1100" b="0" i="0" u="none" strike="noStrike" cap="none" dirty="0" smtClean="0">
                <a:solidFill>
                  <a:srgbClr val="000000"/>
                </a:solidFill>
                <a:effectLst/>
                <a:latin typeface="Arial"/>
                <a:ea typeface="Arial"/>
                <a:cs typeface="Arial"/>
                <a:sym typeface="Arial"/>
              </a:rPr>
              <a:t>Bike Angels</a:t>
            </a:r>
            <a:r>
              <a:rPr lang="en-GB" sz="1100" b="0" i="0" u="none" strike="noStrike" cap="none" baseline="0" dirty="0" smtClean="0">
                <a:solidFill>
                  <a:srgbClr val="000000"/>
                </a:solidFill>
                <a:effectLst/>
                <a:latin typeface="Arial"/>
                <a:ea typeface="Arial"/>
                <a:cs typeface="Arial"/>
                <a:sym typeface="Arial"/>
              </a:rPr>
              <a:t> is a programme that members can sign up for to receive points and rewards by moving bikes from full to more empty stations.</a:t>
            </a:r>
            <a:endParaRPr lang="en-GB" sz="1100" b="0" i="0" u="none" strike="noStrike" cap="none" dirty="0" smtClean="0">
              <a:solidFill>
                <a:srgbClr val="000000"/>
              </a:solidFill>
              <a:effectLst/>
              <a:latin typeface="Arial"/>
              <a:ea typeface="Arial"/>
              <a:cs typeface="Arial"/>
              <a:sym typeface="Arial"/>
            </a:endParaRPr>
          </a:p>
          <a:p>
            <a:pPr marL="158750" indent="0" rtl="0">
              <a:buNone/>
            </a:pPr>
            <a:r>
              <a:rPr lang="en-GB" sz="1100" b="0" i="0" u="none" strike="noStrike" cap="none" dirty="0" smtClean="0">
                <a:solidFill>
                  <a:srgbClr val="000000"/>
                </a:solidFill>
                <a:effectLst/>
                <a:latin typeface="Arial"/>
                <a:cs typeface="Arial"/>
                <a:sym typeface="Arial"/>
              </a:rPr>
              <a:t>Community:</a:t>
            </a:r>
            <a:r>
              <a:rPr lang="en-GB" sz="1100" b="0" i="0" u="none" strike="noStrike" cap="none" baseline="0" dirty="0" smtClean="0">
                <a:solidFill>
                  <a:srgbClr val="000000"/>
                </a:solidFill>
                <a:effectLst/>
                <a:latin typeface="Arial"/>
                <a:cs typeface="Arial"/>
                <a:sym typeface="Arial"/>
              </a:rPr>
              <a:t> enhances feeling of belonging, more than just a consumer service. Quality of life: this an opportunity to get some vigorous exercise, for example by riding the uphill journey home from work. </a:t>
            </a:r>
            <a:endParaRPr lang="en-GB" dirty="0" smtClean="0">
              <a:effectLst/>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800491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05aad17dc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5aad17dc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“I've </a:t>
            </a:r>
            <a:r>
              <a:rPr lang="en-GB" dirty="0" smtClean="0"/>
              <a:t>found Courthouse to be a great spot for it because bikes will often accumulate at some stations just a few blocks from other empty stations. Unsurprisingly, the full stations are always at lower elevations than the empty ones, so you will be jogging downhill and riding uphill</a:t>
            </a:r>
            <a:r>
              <a:rPr lang="en-GB" dirty="0" smtClean="0"/>
              <a:t>.</a:t>
            </a:r>
            <a:r>
              <a:rPr lang="en" dirty="0" smtClean="0"/>
              <a:t>”</a:t>
            </a:r>
            <a:endParaRPr dirty="0"/>
          </a:p>
        </p:txBody>
      </p:sp>
    </p:spTree>
    <p:extLst>
      <p:ext uri="{BB962C8B-B14F-4D97-AF65-F5344CB8AC3E}">
        <p14:creationId xmlns:p14="http://schemas.microsoft.com/office/powerpoint/2010/main" val="25062683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465123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cc7554a049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cc7554a049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29175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smtClean="0"/>
              <a:t> </a:t>
            </a:r>
          </a:p>
          <a:p>
            <a:pPr marL="0" lvl="0" indent="0" algn="l" rtl="0">
              <a:spcBef>
                <a:spcPts val="0"/>
              </a:spcBef>
              <a:spcAft>
                <a:spcPts val="0"/>
              </a:spcAft>
              <a:buNone/>
            </a:pPr>
            <a:r>
              <a:rPr lang="en-GB" baseline="0" dirty="0" smtClean="0"/>
              <a:t>	</a:t>
            </a:r>
          </a:p>
        </p:txBody>
      </p:sp>
    </p:spTree>
    <p:extLst>
      <p:ext uri="{BB962C8B-B14F-4D97-AF65-F5344CB8AC3E}">
        <p14:creationId xmlns:p14="http://schemas.microsoft.com/office/powerpoint/2010/main" val="41600731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gcf7a3c503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9" name="Google Shape;1599;gcf7a3c503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89284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5"/>
        <p:cNvGrpSpPr/>
        <p:nvPr/>
      </p:nvGrpSpPr>
      <p:grpSpPr>
        <a:xfrm>
          <a:off x="0" y="0"/>
          <a:ext cx="0" cy="0"/>
          <a:chOff x="0" y="0"/>
          <a:chExt cx="0" cy="0"/>
        </a:xfrm>
      </p:grpSpPr>
      <p:sp>
        <p:nvSpPr>
          <p:cNvPr id="1566" name="Google Shape;1566;g1083f33e91c_1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7" name="Google Shape;1567;g1083f33e91c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9070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1604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1) Motivate is operator. Plays</a:t>
            </a:r>
            <a:r>
              <a:rPr lang="en-GB" baseline="0" dirty="0" smtClean="0"/>
              <a:t> important role in maintaining system health and availability. </a:t>
            </a:r>
            <a:r>
              <a:rPr lang="en-GB" sz="1100" b="0" i="0" u="none" strike="noStrike" cap="none" dirty="0" smtClean="0">
                <a:solidFill>
                  <a:srgbClr val="000000"/>
                </a:solidFill>
                <a:effectLst/>
                <a:latin typeface="Arial"/>
                <a:ea typeface="Arial"/>
                <a:cs typeface="Arial"/>
                <a:sym typeface="Arial"/>
              </a:rPr>
              <a:t>Each jurisdiction contracts out with Motivate to run the system in exchange for </a:t>
            </a:r>
            <a:r>
              <a:rPr lang="en-GB" sz="1100" b="1" i="0" u="none" strike="noStrike" cap="none" dirty="0" smtClean="0">
                <a:solidFill>
                  <a:srgbClr val="000000"/>
                </a:solidFill>
                <a:effectLst/>
                <a:latin typeface="Arial"/>
                <a:ea typeface="Arial"/>
                <a:cs typeface="Arial"/>
                <a:sym typeface="Arial"/>
              </a:rPr>
              <a:t>a fixed fee per dock</a:t>
            </a:r>
            <a:r>
              <a:rPr lang="en-GB" sz="1100" b="0" i="0" u="none" strike="noStrike" cap="none" dirty="0" smtClean="0">
                <a:solidFill>
                  <a:srgbClr val="000000"/>
                </a:solidFill>
                <a:effectLst/>
                <a:latin typeface="Arial"/>
                <a:ea typeface="Arial"/>
                <a:cs typeface="Arial"/>
                <a:sym typeface="Arial"/>
              </a:rPr>
              <a:t>. </a:t>
            </a:r>
            <a:r>
              <a:rPr lang="en-GB" baseline="0" dirty="0" smtClean="0"/>
              <a:t>M was acquired by Lyft in 2018. Since that time Lyft has integrated CaBi into the Lyft app. </a:t>
            </a:r>
          </a:p>
          <a:p>
            <a:pPr marL="0" lvl="0" indent="0" algn="l" rtl="0">
              <a:spcBef>
                <a:spcPts val="0"/>
              </a:spcBef>
              <a:spcAft>
                <a:spcPts val="0"/>
              </a:spcAft>
              <a:buNone/>
            </a:pPr>
            <a:r>
              <a:rPr lang="en-GB" baseline="0" dirty="0" smtClean="0"/>
              <a:t>2) More than just mobility, and certainly more than just generating profit. 4 Themes:</a:t>
            </a:r>
          </a:p>
          <a:p>
            <a:pPr marL="0" lvl="0" indent="0" algn="l" rtl="0">
              <a:spcBef>
                <a:spcPts val="0"/>
              </a:spcBef>
              <a:spcAft>
                <a:spcPts val="0"/>
              </a:spcAft>
              <a:buNone/>
            </a:pPr>
            <a:r>
              <a:rPr lang="en-GB" baseline="0" dirty="0" smtClean="0"/>
              <a:t>3) As opposed to more recent </a:t>
            </a:r>
            <a:r>
              <a:rPr lang="en-GB" baseline="0" dirty="0" err="1" smtClean="0"/>
              <a:t>dockless</a:t>
            </a:r>
            <a:r>
              <a:rPr lang="en-GB" baseline="0" dirty="0" smtClean="0"/>
              <a:t> mobility options such as scooters and other bikes. E-bikes owned by Lyft. 	</a:t>
            </a:r>
          </a:p>
        </p:txBody>
      </p:sp>
    </p:spTree>
    <p:extLst>
      <p:ext uri="{BB962C8B-B14F-4D97-AF65-F5344CB8AC3E}">
        <p14:creationId xmlns:p14="http://schemas.microsoft.com/office/powerpoint/2010/main" val="2157968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8394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107aaa41fe9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 name="Google Shape;902;g107aaa41fe9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I feel I have</a:t>
            </a:r>
            <a:r>
              <a:rPr lang="en-GB" baseline="0" dirty="0" smtClean="0"/>
              <a:t> to share this with you: I too have been dock-blocked. It happened to me many years ago in Lyon, in France. So I know the feeling! And the worst thing about getting dock-blocked is, you think you’ve reached where you want to be. You found your vehicle, you’ve navigated your way around the city, you’re just in time to arrive, you reach the station – and – all the docks are blocked. There is nothing more frustrating, especially if the next station is some distance away. </a:t>
            </a:r>
            <a:endParaRPr dirty="0"/>
          </a:p>
        </p:txBody>
      </p:sp>
    </p:spTree>
    <p:extLst>
      <p:ext uri="{BB962C8B-B14F-4D97-AF65-F5344CB8AC3E}">
        <p14:creationId xmlns:p14="http://schemas.microsoft.com/office/powerpoint/2010/main" val="1267435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05aad17dc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5aad17dc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9872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107aaa41fe9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 name="Google Shape;902;g107aaa41fe9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It’s not part of the data</a:t>
            </a:r>
            <a:r>
              <a:rPr lang="en-GB" baseline="0" dirty="0" smtClean="0"/>
              <a:t> made publicly available, but CaBi clearly knows when stations are empty or full.</a:t>
            </a:r>
            <a:endParaRPr dirty="0"/>
          </a:p>
        </p:txBody>
      </p:sp>
    </p:spTree>
    <p:extLst>
      <p:ext uri="{BB962C8B-B14F-4D97-AF65-F5344CB8AC3E}">
        <p14:creationId xmlns:p14="http://schemas.microsoft.com/office/powerpoint/2010/main" val="2164779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buNone/>
            </a:pPr>
            <a:r>
              <a:rPr lang="en-GB" sz="1100" b="0" i="0" u="none" strike="noStrike" cap="none" dirty="0" smtClean="0">
                <a:solidFill>
                  <a:srgbClr val="000000"/>
                </a:solidFill>
                <a:effectLst/>
                <a:latin typeface="Arial"/>
                <a:ea typeface="Arial"/>
                <a:cs typeface="Arial"/>
                <a:sym typeface="Arial"/>
              </a:rPr>
              <a:t>Let’s talk about balance [Slide]</a:t>
            </a:r>
          </a:p>
          <a:p>
            <a:pPr marL="158750" indent="0" rtl="0">
              <a:buNone/>
            </a:pPr>
            <a:r>
              <a:rPr lang="en-GB" sz="1100" b="0" i="0" u="none" strike="noStrike" cap="none" dirty="0" smtClean="0">
                <a:solidFill>
                  <a:srgbClr val="000000"/>
                </a:solidFill>
                <a:effectLst/>
                <a:latin typeface="Arial"/>
                <a:ea typeface="Arial"/>
                <a:cs typeface="Arial"/>
                <a:sym typeface="Arial"/>
              </a:rPr>
              <a:t>What might cause a bikeshare system to lose its balance? There are numerous answers to this question, but here are two really big ones:</a:t>
            </a:r>
            <a:endParaRPr lang="en-GB" dirty="0" smtClean="0">
              <a:effectLst/>
            </a:endParaRPr>
          </a:p>
          <a:p>
            <a:pPr rtl="0" fontAlgn="base"/>
            <a:r>
              <a:rPr lang="en-GB" sz="1100" b="0" i="0" u="none" strike="noStrike" cap="none" dirty="0" smtClean="0">
                <a:solidFill>
                  <a:srgbClr val="000000"/>
                </a:solidFill>
                <a:effectLst/>
                <a:latin typeface="Arial"/>
                <a:ea typeface="Arial"/>
                <a:cs typeface="Arial"/>
                <a:sym typeface="Arial"/>
              </a:rPr>
              <a:t>Many people wanting to ride at the same </a:t>
            </a:r>
            <a:r>
              <a:rPr lang="en-GB" sz="1100" b="1" i="0" u="none" strike="noStrike" cap="none" dirty="0" smtClean="0">
                <a:solidFill>
                  <a:srgbClr val="000000"/>
                </a:solidFill>
                <a:effectLst/>
                <a:latin typeface="Arial"/>
                <a:ea typeface="Arial"/>
                <a:cs typeface="Arial"/>
                <a:sym typeface="Arial"/>
              </a:rPr>
              <a:t>time</a:t>
            </a:r>
            <a:endParaRPr lang="en-GB" sz="1100" b="0" i="0" u="none" strike="noStrike" cap="none" dirty="0" smtClean="0">
              <a:solidFill>
                <a:srgbClr val="000000"/>
              </a:solidFill>
              <a:effectLst/>
              <a:latin typeface="Arial"/>
              <a:ea typeface="Arial"/>
              <a:cs typeface="Arial"/>
              <a:sym typeface="Arial"/>
            </a:endParaRPr>
          </a:p>
          <a:p>
            <a:pPr rtl="0" fontAlgn="base"/>
            <a:r>
              <a:rPr lang="en-GB" sz="1100" b="0" i="0" u="none" strike="noStrike" cap="none" dirty="0" smtClean="0">
                <a:solidFill>
                  <a:srgbClr val="000000"/>
                </a:solidFill>
                <a:effectLst/>
                <a:latin typeface="Arial"/>
                <a:ea typeface="Arial"/>
                <a:cs typeface="Arial"/>
                <a:sym typeface="Arial"/>
              </a:rPr>
              <a:t>Many people wanting to start or end their ride at the same </a:t>
            </a:r>
            <a:r>
              <a:rPr lang="en-GB" sz="1100" b="1" i="0" u="none" strike="noStrike" cap="none" dirty="0" smtClean="0">
                <a:solidFill>
                  <a:srgbClr val="000000"/>
                </a:solidFill>
                <a:effectLst/>
                <a:latin typeface="Arial"/>
                <a:ea typeface="Arial"/>
                <a:cs typeface="Arial"/>
                <a:sym typeface="Arial"/>
              </a:rPr>
              <a:t>place</a:t>
            </a:r>
            <a:endParaRPr lang="en-GB"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09761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224"/>
        <p:cNvGrpSpPr/>
        <p:nvPr/>
      </p:nvGrpSpPr>
      <p:grpSpPr>
        <a:xfrm>
          <a:off x="0" y="0"/>
          <a:ext cx="0" cy="0"/>
          <a:chOff x="0" y="0"/>
          <a:chExt cx="0" cy="0"/>
        </a:xfrm>
      </p:grpSpPr>
      <p:sp>
        <p:nvSpPr>
          <p:cNvPr id="225" name="Google Shape;225;p30"/>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6" name="Google Shape;226;p30"/>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7" name="Google Shape;227;p30"/>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8" name="Google Shape;228;p30"/>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9" name="Google Shape;229;p30"/>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0" name="Google Shape;230;p30"/>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1" name="Google Shape;231;p30"/>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32" name="Google Shape;232;p3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3" name="Google Shape;233;p3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CUSTOM_22">
    <p:spTree>
      <p:nvGrpSpPr>
        <p:cNvPr id="1" name="Shape 234"/>
        <p:cNvGrpSpPr/>
        <p:nvPr/>
      </p:nvGrpSpPr>
      <p:grpSpPr>
        <a:xfrm>
          <a:off x="0" y="0"/>
          <a:ext cx="0" cy="0"/>
          <a:chOff x="0" y="0"/>
          <a:chExt cx="0" cy="0"/>
        </a:xfrm>
      </p:grpSpPr>
      <p:sp>
        <p:nvSpPr>
          <p:cNvPr id="235" name="Google Shape;235;p31"/>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6" name="Google Shape;236;p31"/>
          <p:cNvSpPr txBox="1">
            <a:spLocks noGrp="1"/>
          </p:cNvSpPr>
          <p:nvPr>
            <p:ph type="subTitle" idx="2"/>
          </p:nvPr>
        </p:nvSpPr>
        <p:spPr>
          <a:xfrm>
            <a:off x="35090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7" name="Google Shape;237;p31"/>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8" name="Google Shape;238;p31"/>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9" name="Google Shape;239;p31"/>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0" name="Google Shape;240;p31"/>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1" name="Google Shape;241;p31"/>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242" name="Google Shape;242;p31"/>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3" name="Google Shape;243;p31"/>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4" name="Google Shape;244;p31"/>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5" name="Google Shape;245;p31"/>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6" name="Google Shape;246;p31"/>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7" name="Google Shape;247;p31"/>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48" name="Google Shape;248;p3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49" name="Google Shape;249;p3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50" name="Google Shape;250;p3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51" name="Google Shape;251;p3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1">
  <p:cSld name="CUSTOM_29">
    <p:spTree>
      <p:nvGrpSpPr>
        <p:cNvPr id="1" name="Shape 411"/>
        <p:cNvGrpSpPr/>
        <p:nvPr/>
      </p:nvGrpSpPr>
      <p:grpSpPr>
        <a:xfrm>
          <a:off x="0" y="0"/>
          <a:ext cx="0" cy="0"/>
          <a:chOff x="0" y="0"/>
          <a:chExt cx="0" cy="0"/>
        </a:xfrm>
      </p:grpSpPr>
      <p:cxnSp>
        <p:nvCxnSpPr>
          <p:cNvPr id="412" name="Google Shape;412;p4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3" name="Google Shape;413;p4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4" name="Google Shape;414;p46"/>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5" name="Google Shape;415;p4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6" name="Google Shape;416;p4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7" name="Google Shape;417;p4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418" name="Google Shape;418;p46"/>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19" name="Google Shape;419;p46"/>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20" name="Google Shape;420;p46"/>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441"/>
        <p:cNvGrpSpPr/>
        <p:nvPr/>
      </p:nvGrpSpPr>
      <p:grpSpPr>
        <a:xfrm>
          <a:off x="0" y="0"/>
          <a:ext cx="0" cy="0"/>
          <a:chOff x="0" y="0"/>
          <a:chExt cx="0" cy="0"/>
        </a:xfrm>
      </p:grpSpPr>
      <p:sp>
        <p:nvSpPr>
          <p:cNvPr id="442" name="Google Shape;442;p49"/>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70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endParaRPr/>
          </a:p>
        </p:txBody>
      </p:sp>
      <p:sp>
        <p:nvSpPr>
          <p:cNvPr id="443" name="Google Shape;443;p49"/>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44" name="Google Shape;444;p49"/>
          <p:cNvSpPr txBox="1"/>
          <p:nvPr/>
        </p:nvSpPr>
        <p:spPr>
          <a:xfrm>
            <a:off x="2900450" y="3438275"/>
            <a:ext cx="3343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lang="en" sz="1100" b="1">
                <a:solidFill>
                  <a:schemeClr val="dk2"/>
                </a:solidFill>
                <a:uFill>
                  <a:noFill/>
                </a:uFill>
                <a:latin typeface="Montserrat"/>
                <a:ea typeface="Montserrat"/>
                <a:cs typeface="Montserrat"/>
                <a:sym typeface="Montserrat"/>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100">
                <a:solidFill>
                  <a:schemeClr val="dk2"/>
                </a:solidFill>
                <a:latin typeface="Montserrat"/>
                <a:ea typeface="Montserrat"/>
                <a:cs typeface="Montserrat"/>
                <a:sym typeface="Montserrat"/>
              </a:rPr>
              <a:t>, including icons by </a:t>
            </a:r>
            <a:r>
              <a:rPr lang="en" sz="1100" b="1">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100">
                <a:solidFill>
                  <a:schemeClr val="dk2"/>
                </a:solidFill>
                <a:latin typeface="Montserrat"/>
                <a:ea typeface="Montserrat"/>
                <a:cs typeface="Montserrat"/>
                <a:sym typeface="Montserrat"/>
              </a:rPr>
              <a:t>, infographics &amp; images by </a:t>
            </a:r>
            <a:r>
              <a:rPr lang="en" sz="1100" b="1">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endParaRPr sz="1100" b="1">
              <a:solidFill>
                <a:schemeClr val="dk2"/>
              </a:solidFill>
              <a:latin typeface="Montserrat"/>
              <a:ea typeface="Montserrat"/>
              <a:cs typeface="Montserrat"/>
              <a:sym typeface="Montserrat"/>
            </a:endParaRPr>
          </a:p>
        </p:txBody>
      </p:sp>
      <p:cxnSp>
        <p:nvCxnSpPr>
          <p:cNvPr id="445" name="Google Shape;445;p4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6" name="Google Shape;446;p49"/>
          <p:cNvCxnSpPr/>
          <p:nvPr/>
        </p:nvCxnSpPr>
        <p:spPr>
          <a:xfrm>
            <a:off x="-257975"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7" name="Google Shape;447;p4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8" name="Google Shape;448;p49"/>
          <p:cNvCxnSpPr/>
          <p:nvPr/>
        </p:nvCxnSpPr>
        <p:spPr>
          <a:xfrm>
            <a:off x="6467450"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1" name="Google Shape;451;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ote 1">
  <p:cSld name="Quote 1">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20" name="Google Shape;120;p16"/>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21" name="Google Shape;121;p1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2" name="Google Shape;122;p1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3" name="Google Shape;123;p1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24" name="Google Shape;124;p1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187552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40" name="Google Shape;40;p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 name="Google Shape;41;p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56" name="Google Shape;56;p9"/>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7" name="Google Shape;57;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1">
  <p:cSld name="CUSTOM_1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4"/>
          <p:cNvSpPr txBox="1">
            <a:spLocks noGrp="1"/>
          </p:cNvSpPr>
          <p:nvPr>
            <p:ph type="title" idx="2" hasCustomPrompt="1"/>
          </p:nvPr>
        </p:nvSpPr>
        <p:spPr>
          <a:xfrm>
            <a:off x="14826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4"/>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4"/>
          <p:cNvSpPr txBox="1">
            <a:spLocks noGrp="1"/>
          </p:cNvSpPr>
          <p:nvPr>
            <p:ph type="title" idx="4" hasCustomPrompt="1"/>
          </p:nvPr>
        </p:nvSpPr>
        <p:spPr>
          <a:xfrm>
            <a:off x="41664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4"/>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4"/>
          <p:cNvSpPr txBox="1">
            <a:spLocks noGrp="1"/>
          </p:cNvSpPr>
          <p:nvPr>
            <p:ph type="title" idx="7" hasCustomPrompt="1"/>
          </p:nvPr>
        </p:nvSpPr>
        <p:spPr>
          <a:xfrm>
            <a:off x="68502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4"/>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14"/>
          <p:cNvSpPr txBox="1">
            <a:spLocks noGrp="1"/>
          </p:cNvSpPr>
          <p:nvPr>
            <p:ph type="title" idx="13" hasCustomPrompt="1"/>
          </p:nvPr>
        </p:nvSpPr>
        <p:spPr>
          <a:xfrm>
            <a:off x="14826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14"/>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 name="Google Shape;103;p14"/>
          <p:cNvSpPr txBox="1">
            <a:spLocks noGrp="1"/>
          </p:cNvSpPr>
          <p:nvPr>
            <p:ph type="title" idx="16" hasCustomPrompt="1"/>
          </p:nvPr>
        </p:nvSpPr>
        <p:spPr>
          <a:xfrm>
            <a:off x="41664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a:spLocks noGrp="1"/>
          </p:cNvSpPr>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4"/>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14"/>
          <p:cNvSpPr txBox="1">
            <a:spLocks noGrp="1"/>
          </p:cNvSpPr>
          <p:nvPr>
            <p:ph type="title" idx="19" hasCustomPrompt="1"/>
          </p:nvPr>
        </p:nvSpPr>
        <p:spPr>
          <a:xfrm>
            <a:off x="68502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a:spLocks noGrp="1"/>
          </p:cNvSpPr>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 name="Google Shape;108;p14"/>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09" name="Google Shape;109;p1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0" name="Google Shape;110;p1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1" name="Google Shape;111;p1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12" name="Google Shape;112;p1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1">
  <p:cSld name="CUSTOM_15">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1677925" y="2511803"/>
            <a:ext cx="3714900" cy="8058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8" name="Google Shape;148;p20"/>
          <p:cNvSpPr txBox="1">
            <a:spLocks noGrp="1"/>
          </p:cNvSpPr>
          <p:nvPr>
            <p:ph type="title" idx="2" hasCustomPrompt="1"/>
          </p:nvPr>
        </p:nvSpPr>
        <p:spPr>
          <a:xfrm>
            <a:off x="3741925" y="1484693"/>
            <a:ext cx="1650900" cy="978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49" name="Google Shape;149;p20"/>
          <p:cNvSpPr txBox="1">
            <a:spLocks noGrp="1"/>
          </p:cNvSpPr>
          <p:nvPr>
            <p:ph type="subTitle" idx="1"/>
          </p:nvPr>
        </p:nvSpPr>
        <p:spPr>
          <a:xfrm>
            <a:off x="831625" y="3244000"/>
            <a:ext cx="4561200" cy="393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50" name="Google Shape;150;p20"/>
          <p:cNvCxnSpPr/>
          <p:nvPr/>
        </p:nvCxnSpPr>
        <p:spPr>
          <a:xfrm rot="10800000">
            <a:off x="-30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1" name="Google Shape;151;p20"/>
          <p:cNvCxnSpPr/>
          <p:nvPr/>
        </p:nvCxnSpPr>
        <p:spPr>
          <a:xfrm rot="10800000">
            <a:off x="-30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2" name="Google Shape;152;p20"/>
          <p:cNvCxnSpPr/>
          <p:nvPr/>
        </p:nvCxnSpPr>
        <p:spPr>
          <a:xfrm>
            <a:off x="-11287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3" name="Google Shape;153;p20"/>
          <p:cNvCxnSpPr/>
          <p:nvPr/>
        </p:nvCxnSpPr>
        <p:spPr>
          <a:xfrm>
            <a:off x="790872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CUSTOM_16">
    <p:spTree>
      <p:nvGrpSpPr>
        <p:cNvPr id="1" name="Shape 159"/>
        <p:cNvGrpSpPr/>
        <p:nvPr/>
      </p:nvGrpSpPr>
      <p:grpSpPr>
        <a:xfrm>
          <a:off x="0" y="0"/>
          <a:ext cx="0" cy="0"/>
          <a:chOff x="0" y="0"/>
          <a:chExt cx="0" cy="0"/>
        </a:xfrm>
      </p:grpSpPr>
      <p:cxnSp>
        <p:nvCxnSpPr>
          <p:cNvPr id="160" name="Google Shape;160;p2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1" name="Google Shape;161;p2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2" name="Google Shape;162;p2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3" name="Google Shape;163;p2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4" name="Google Shape;164;p2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5" name="Google Shape;165;p22"/>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66" name="Google Shape;166;p2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2">
  <p:cSld name="SECTION_HEADER_1">
    <p:spTree>
      <p:nvGrpSpPr>
        <p:cNvPr id="1" name="Shape 192"/>
        <p:cNvGrpSpPr/>
        <p:nvPr/>
      </p:nvGrpSpPr>
      <p:grpSpPr>
        <a:xfrm>
          <a:off x="0" y="0"/>
          <a:ext cx="0" cy="0"/>
          <a:chOff x="0" y="0"/>
          <a:chExt cx="0" cy="0"/>
        </a:xfrm>
      </p:grpSpPr>
      <p:sp>
        <p:nvSpPr>
          <p:cNvPr id="193" name="Google Shape;193;p26"/>
          <p:cNvSpPr txBox="1">
            <a:spLocks noGrp="1"/>
          </p:cNvSpPr>
          <p:nvPr>
            <p:ph type="title"/>
          </p:nvPr>
        </p:nvSpPr>
        <p:spPr>
          <a:xfrm>
            <a:off x="4956100" y="2467375"/>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94" name="Google Shape;194;p26"/>
          <p:cNvSpPr txBox="1">
            <a:spLocks noGrp="1"/>
          </p:cNvSpPr>
          <p:nvPr>
            <p:ph type="title" idx="2" hasCustomPrompt="1"/>
          </p:nvPr>
        </p:nvSpPr>
        <p:spPr>
          <a:xfrm>
            <a:off x="4956100" y="1402325"/>
            <a:ext cx="1650900" cy="978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195" name="Google Shape;195;p26"/>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96" name="Google Shape;196;p2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7" name="Google Shape;197;p2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8" name="Google Shape;198;p26"/>
          <p:cNvCxnSpPr/>
          <p:nvPr/>
        </p:nvCxnSpPr>
        <p:spPr>
          <a:xfrm>
            <a:off x="-209600" y="2402450"/>
            <a:ext cx="3144300" cy="27897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4">
  <p:cSld name="CUSTOM_21">
    <p:spTree>
      <p:nvGrpSpPr>
        <p:cNvPr id="1" name="Shape 215"/>
        <p:cNvGrpSpPr/>
        <p:nvPr/>
      </p:nvGrpSpPr>
      <p:grpSpPr>
        <a:xfrm>
          <a:off x="0" y="0"/>
          <a:ext cx="0" cy="0"/>
          <a:chOff x="0" y="0"/>
          <a:chExt cx="0" cy="0"/>
        </a:xfrm>
      </p:grpSpPr>
      <p:sp>
        <p:nvSpPr>
          <p:cNvPr id="216" name="Google Shape;216;p29"/>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7" name="Google Shape;217;p29"/>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8" name="Google Shape;218;p2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9" name="Google Shape;219;p2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0" name="Google Shape;220;p2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1" name="Google Shape;221;p2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2" name="Google Shape;222;p2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3" name="Google Shape;223;p2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5" r:id="rId3"/>
    <p:sldLayoutId id="2147483658" r:id="rId4"/>
    <p:sldLayoutId id="2147483660" r:id="rId5"/>
    <p:sldLayoutId id="2147483666" r:id="rId6"/>
    <p:sldLayoutId id="2147483668" r:id="rId7"/>
    <p:sldLayoutId id="2147483672" r:id="rId8"/>
    <p:sldLayoutId id="2147483675" r:id="rId9"/>
    <p:sldLayoutId id="2147483676" r:id="rId10"/>
    <p:sldLayoutId id="2147483677" r:id="rId11"/>
    <p:sldLayoutId id="2147483692" r:id="rId12"/>
    <p:sldLayoutId id="2147483695" r:id="rId13"/>
    <p:sldLayoutId id="2147483696" r:id="rId14"/>
    <p:sldLayoutId id="2147483697" r:id="rId15"/>
    <p:sldLayoutId id="2147483698" r:id="rId16"/>
    <p:sldLayoutId id="2147483699" r:id="rId17"/>
    <p:sldLayoutId id="2147483704"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9"/>
          <p:cNvSpPr txBox="1">
            <a:spLocks noGrp="1"/>
          </p:cNvSpPr>
          <p:nvPr>
            <p:ph type="ctrTitle"/>
          </p:nvPr>
        </p:nvSpPr>
        <p:spPr>
          <a:xfrm>
            <a:off x="1039974" y="2467849"/>
            <a:ext cx="7064100" cy="106956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500" dirty="0" smtClean="0"/>
              <a:t>Exploratory Data Analysis</a:t>
            </a:r>
            <a:endParaRPr sz="4500" dirty="0"/>
          </a:p>
        </p:txBody>
      </p:sp>
      <p:sp>
        <p:nvSpPr>
          <p:cNvPr id="483" name="Google Shape;483;p59"/>
          <p:cNvSpPr txBox="1">
            <a:spLocks noGrp="1"/>
          </p:cNvSpPr>
          <p:nvPr>
            <p:ph type="subTitle" idx="1"/>
          </p:nvPr>
        </p:nvSpPr>
        <p:spPr>
          <a:xfrm>
            <a:off x="1040000" y="3847752"/>
            <a:ext cx="7064100" cy="44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solidFill>
                  <a:schemeClr val="dk1"/>
                </a:solidFill>
              </a:rPr>
              <a:t>Paul </a:t>
            </a:r>
            <a:r>
              <a:rPr lang="en" dirty="0" smtClean="0">
                <a:solidFill>
                  <a:schemeClr val="dk1"/>
                </a:solidFill>
              </a:rPr>
              <a:t>Sabin</a:t>
            </a:r>
            <a:r>
              <a:rPr lang="en" dirty="0" smtClean="0">
                <a:solidFill>
                  <a:schemeClr val="dk1"/>
                </a:solidFill>
              </a:rPr>
              <a:t>, Code Academy Berlin</a:t>
            </a:r>
            <a:endParaRPr dirty="0"/>
          </a:p>
        </p:txBody>
      </p:sp>
      <p:sp>
        <p:nvSpPr>
          <p:cNvPr id="4" name="Google Shape;483;p59"/>
          <p:cNvSpPr txBox="1">
            <a:spLocks/>
          </p:cNvSpPr>
          <p:nvPr/>
        </p:nvSpPr>
        <p:spPr>
          <a:xfrm>
            <a:off x="0" y="4362124"/>
            <a:ext cx="2326888" cy="44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dirty="0" smtClean="0">
                <a:solidFill>
                  <a:schemeClr val="dk1"/>
                </a:solidFill>
              </a:rPr>
              <a:t>9 November 2023</a:t>
            </a:r>
            <a:endParaRPr lang="nn-NO"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2245" y="717057"/>
            <a:ext cx="2719610" cy="1750792"/>
          </a:xfrm>
          <a:prstGeom prst="rect">
            <a:avLst/>
          </a:prstGeom>
        </p:spPr>
      </p:pic>
    </p:spTree>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84"/>
          <p:cNvSpPr txBox="1">
            <a:spLocks noGrp="1"/>
          </p:cNvSpPr>
          <p:nvPr>
            <p:ph type="title"/>
          </p:nvPr>
        </p:nvSpPr>
        <p:spPr>
          <a:xfrm>
            <a:off x="4956100" y="2467375"/>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Analysis</a:t>
            </a:r>
            <a:endParaRPr dirty="0"/>
          </a:p>
        </p:txBody>
      </p:sp>
      <p:sp>
        <p:nvSpPr>
          <p:cNvPr id="736" name="Google Shape;736;p84"/>
          <p:cNvSpPr txBox="1">
            <a:spLocks noGrp="1"/>
          </p:cNvSpPr>
          <p:nvPr>
            <p:ph type="title" idx="2"/>
          </p:nvPr>
        </p:nvSpPr>
        <p:spPr>
          <a:xfrm>
            <a:off x="4956100" y="1402325"/>
            <a:ext cx="16509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03</a:t>
            </a:r>
            <a:endParaRPr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345979"/>
            <a:ext cx="3526749" cy="2242792"/>
          </a:xfrm>
          <a:prstGeom prst="rect">
            <a:avLst/>
          </a:prstGeom>
        </p:spPr>
      </p:pic>
    </p:spTree>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7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do people ride?</a:t>
            </a:r>
            <a:endParaRPr/>
          </a:p>
        </p:txBody>
      </p:sp>
      <p:sp>
        <p:nvSpPr>
          <p:cNvPr id="588" name="Google Shape;588;p71"/>
          <p:cNvSpPr txBox="1"/>
          <p:nvPr/>
        </p:nvSpPr>
        <p:spPr>
          <a:xfrm>
            <a:off x="713213" y="2049496"/>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2"/>
                </a:solidFill>
                <a:latin typeface="Montserrat"/>
                <a:ea typeface="Montserrat"/>
                <a:cs typeface="Montserrat"/>
                <a:sym typeface="Montserrat"/>
              </a:rPr>
              <a:t>Commuter peaks 6:00 - 9:00 and</a:t>
            </a:r>
            <a:br>
              <a:rPr lang="en" dirty="0">
                <a:solidFill>
                  <a:schemeClr val="dk2"/>
                </a:solidFill>
                <a:latin typeface="Montserrat"/>
                <a:ea typeface="Montserrat"/>
                <a:cs typeface="Montserrat"/>
                <a:sym typeface="Montserrat"/>
              </a:rPr>
            </a:br>
            <a:r>
              <a:rPr lang="en" dirty="0">
                <a:solidFill>
                  <a:schemeClr val="dk2"/>
                </a:solidFill>
                <a:latin typeface="Montserrat"/>
                <a:ea typeface="Montserrat"/>
                <a:cs typeface="Montserrat"/>
                <a:sym typeface="Montserrat"/>
              </a:rPr>
              <a:t>16:00 - 19:00</a:t>
            </a:r>
            <a:endParaRPr dirty="0">
              <a:solidFill>
                <a:schemeClr val="dk2"/>
              </a:solidFill>
              <a:latin typeface="Montserrat"/>
              <a:ea typeface="Montserrat"/>
              <a:cs typeface="Montserrat"/>
              <a:sym typeface="Montserrat"/>
            </a:endParaRPr>
          </a:p>
        </p:txBody>
      </p:sp>
      <p:sp>
        <p:nvSpPr>
          <p:cNvPr id="589" name="Google Shape;589;p71"/>
          <p:cNvSpPr txBox="1"/>
          <p:nvPr/>
        </p:nvSpPr>
        <p:spPr>
          <a:xfrm>
            <a:off x="713275" y="165072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dk1"/>
                </a:solidFill>
                <a:latin typeface="Vidaloka"/>
                <a:ea typeface="Vidaloka"/>
                <a:cs typeface="Vidaloka"/>
                <a:sym typeface="Vidaloka"/>
              </a:rPr>
              <a:t>Weekdays</a:t>
            </a:r>
            <a:endParaRPr sz="2400" dirty="0">
              <a:solidFill>
                <a:schemeClr val="dk1"/>
              </a:solidFill>
              <a:latin typeface="Vidaloka"/>
              <a:ea typeface="Vidaloka"/>
              <a:cs typeface="Vidaloka"/>
              <a:sym typeface="Vidaloka"/>
            </a:endParaRPr>
          </a:p>
        </p:txBody>
      </p:sp>
      <p:sp>
        <p:nvSpPr>
          <p:cNvPr id="590" name="Google Shape;590;p71"/>
          <p:cNvSpPr txBox="1"/>
          <p:nvPr/>
        </p:nvSpPr>
        <p:spPr>
          <a:xfrm>
            <a:off x="713213" y="3299479"/>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2"/>
              </a:solidFill>
              <a:latin typeface="Lato"/>
              <a:ea typeface="Lato"/>
              <a:cs typeface="Lato"/>
              <a:sym typeface="Lato"/>
            </a:endParaRPr>
          </a:p>
        </p:txBody>
      </p:sp>
      <p:sp>
        <p:nvSpPr>
          <p:cNvPr id="591" name="Google Shape;591;p71"/>
          <p:cNvSpPr txBox="1"/>
          <p:nvPr/>
        </p:nvSpPr>
        <p:spPr>
          <a:xfrm>
            <a:off x="713275" y="287129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Weekends</a:t>
            </a:r>
            <a:endParaRPr sz="2400">
              <a:solidFill>
                <a:schemeClr val="dk1"/>
              </a:solidFill>
              <a:latin typeface="Vidaloka"/>
              <a:ea typeface="Vidaloka"/>
              <a:cs typeface="Vidaloka"/>
              <a:sym typeface="Vidaloka"/>
            </a:endParaRPr>
          </a:p>
        </p:txBody>
      </p:sp>
      <p:pic>
        <p:nvPicPr>
          <p:cNvPr id="592" name="Google Shape;592;p71"/>
          <p:cNvPicPr preferRelativeResize="0"/>
          <p:nvPr/>
        </p:nvPicPr>
        <p:blipFill>
          <a:blip r:embed="rId3">
            <a:extLst>
              <a:ext uri="{28A0092B-C50C-407E-A947-70E740481C1C}">
                <a14:useLocalDpi xmlns:a14="http://schemas.microsoft.com/office/drawing/2010/main" val="0"/>
              </a:ext>
            </a:extLst>
          </a:blip>
          <a:stretch>
            <a:fillRect/>
          </a:stretch>
        </p:blipFill>
        <p:spPr>
          <a:xfrm>
            <a:off x="2884449" y="1204331"/>
            <a:ext cx="6192351" cy="3516351"/>
          </a:xfrm>
          <a:prstGeom prst="rect">
            <a:avLst/>
          </a:prstGeom>
          <a:noFill/>
          <a:ln>
            <a:noFill/>
          </a:ln>
        </p:spPr>
      </p:pic>
      <p:sp>
        <p:nvSpPr>
          <p:cNvPr id="593" name="Google Shape;593;p71"/>
          <p:cNvSpPr txBox="1"/>
          <p:nvPr/>
        </p:nvSpPr>
        <p:spPr>
          <a:xfrm>
            <a:off x="713213" y="3299479"/>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2"/>
                </a:solidFill>
                <a:latin typeface="Montserrat"/>
                <a:ea typeface="Montserrat"/>
                <a:cs typeface="Montserrat"/>
                <a:sym typeface="Montserrat"/>
              </a:rPr>
              <a:t>More evenly throughout the day</a:t>
            </a:r>
            <a:endParaRPr dirty="0">
              <a:solidFill>
                <a:schemeClr val="dk2"/>
              </a:solidFill>
              <a:latin typeface="Lato"/>
              <a:ea typeface="Lato"/>
              <a:cs typeface="Lato"/>
              <a:sym typeface="Lato"/>
            </a:endParaRPr>
          </a:p>
        </p:txBody>
      </p:sp>
      <p:sp>
        <p:nvSpPr>
          <p:cNvPr id="10"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6</a:t>
            </a:r>
            <a:endParaRPr lang="nn-NO" sz="2500" b="1" dirty="0">
              <a:solidFill>
                <a:schemeClr val="tx1"/>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7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 is different for casual users?</a:t>
            </a:r>
            <a:endParaRPr/>
          </a:p>
        </p:txBody>
      </p:sp>
      <p:sp>
        <p:nvSpPr>
          <p:cNvPr id="599" name="Google Shape;599;p72"/>
          <p:cNvSpPr txBox="1"/>
          <p:nvPr/>
        </p:nvSpPr>
        <p:spPr>
          <a:xfrm>
            <a:off x="713213" y="2049496"/>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Weekend use is 45% higher than weekdays</a:t>
            </a:r>
            <a:endParaRPr>
              <a:solidFill>
                <a:schemeClr val="dk2"/>
              </a:solidFill>
              <a:latin typeface="Montserrat"/>
              <a:ea typeface="Montserrat"/>
              <a:cs typeface="Montserrat"/>
              <a:sym typeface="Montserrat"/>
            </a:endParaRPr>
          </a:p>
        </p:txBody>
      </p:sp>
      <p:sp>
        <p:nvSpPr>
          <p:cNvPr id="600" name="Google Shape;600;p72"/>
          <p:cNvSpPr txBox="1"/>
          <p:nvPr/>
        </p:nvSpPr>
        <p:spPr>
          <a:xfrm>
            <a:off x="713275" y="165072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You bet!</a:t>
            </a:r>
            <a:endParaRPr sz="2400">
              <a:solidFill>
                <a:schemeClr val="dk1"/>
              </a:solidFill>
              <a:latin typeface="Vidaloka"/>
              <a:ea typeface="Vidaloka"/>
              <a:cs typeface="Vidaloka"/>
              <a:sym typeface="Vidaloka"/>
            </a:endParaRPr>
          </a:p>
        </p:txBody>
      </p:sp>
      <p:sp>
        <p:nvSpPr>
          <p:cNvPr id="601" name="Google Shape;601;p72"/>
          <p:cNvSpPr txBox="1"/>
          <p:nvPr/>
        </p:nvSpPr>
        <p:spPr>
          <a:xfrm>
            <a:off x="713213" y="3299479"/>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2"/>
              </a:solidFill>
              <a:latin typeface="Lato"/>
              <a:ea typeface="Lato"/>
              <a:cs typeface="Lato"/>
              <a:sym typeface="Lato"/>
            </a:endParaRPr>
          </a:p>
        </p:txBody>
      </p:sp>
      <p:sp>
        <p:nvSpPr>
          <p:cNvPr id="602" name="Google Shape;602;p72"/>
          <p:cNvSpPr txBox="1"/>
          <p:nvPr/>
        </p:nvSpPr>
        <p:spPr>
          <a:xfrm>
            <a:off x="713275" y="287129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Small peaks</a:t>
            </a:r>
            <a:endParaRPr sz="2400">
              <a:solidFill>
                <a:schemeClr val="dk1"/>
              </a:solidFill>
              <a:latin typeface="Vidaloka"/>
              <a:ea typeface="Vidaloka"/>
              <a:cs typeface="Vidaloka"/>
              <a:sym typeface="Vidaloka"/>
            </a:endParaRPr>
          </a:p>
        </p:txBody>
      </p:sp>
      <p:pic>
        <p:nvPicPr>
          <p:cNvPr id="603" name="Google Shape;603;p72"/>
          <p:cNvPicPr preferRelativeResize="0"/>
          <p:nvPr/>
        </p:nvPicPr>
        <p:blipFill>
          <a:blip r:embed="rId3">
            <a:extLst>
              <a:ext uri="{28A0092B-C50C-407E-A947-70E740481C1C}">
                <a14:useLocalDpi xmlns:a14="http://schemas.microsoft.com/office/drawing/2010/main" val="0"/>
              </a:ext>
            </a:extLst>
          </a:blip>
          <a:stretch>
            <a:fillRect/>
          </a:stretch>
        </p:blipFill>
        <p:spPr>
          <a:xfrm>
            <a:off x="2847277" y="1271239"/>
            <a:ext cx="6236951" cy="3531220"/>
          </a:xfrm>
          <a:prstGeom prst="rect">
            <a:avLst/>
          </a:prstGeom>
          <a:noFill/>
          <a:ln>
            <a:noFill/>
          </a:ln>
        </p:spPr>
      </p:pic>
      <p:sp>
        <p:nvSpPr>
          <p:cNvPr id="604" name="Google Shape;604;p72"/>
          <p:cNvSpPr txBox="1"/>
          <p:nvPr/>
        </p:nvSpPr>
        <p:spPr>
          <a:xfrm>
            <a:off x="713213" y="3299479"/>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At commuting times</a:t>
            </a:r>
            <a:endParaRPr>
              <a:solidFill>
                <a:schemeClr val="dk2"/>
              </a:solidFill>
              <a:latin typeface="Lato"/>
              <a:ea typeface="Lato"/>
              <a:cs typeface="Lato"/>
              <a:sym typeface="Lato"/>
            </a:endParaRPr>
          </a:p>
        </p:txBody>
      </p:sp>
      <p:sp>
        <p:nvSpPr>
          <p:cNvPr id="9"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7</a:t>
            </a:r>
            <a:endParaRPr lang="nn-NO" sz="2500" b="1" dirty="0">
              <a:solidFill>
                <a:schemeClr val="tx1"/>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7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about members?</a:t>
            </a:r>
            <a:endParaRPr/>
          </a:p>
        </p:txBody>
      </p:sp>
      <p:sp>
        <p:nvSpPr>
          <p:cNvPr id="610" name="Google Shape;610;p73"/>
          <p:cNvSpPr txBox="1"/>
          <p:nvPr/>
        </p:nvSpPr>
        <p:spPr>
          <a:xfrm>
            <a:off x="713226" y="2049500"/>
            <a:ext cx="2084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2"/>
                </a:solidFill>
                <a:latin typeface="Montserrat"/>
                <a:ea typeface="Montserrat"/>
                <a:cs typeface="Montserrat"/>
                <a:sym typeface="Montserrat"/>
              </a:rPr>
              <a:t>Member use is 13% higher from Mon-Fri</a:t>
            </a:r>
            <a:endParaRPr dirty="0">
              <a:solidFill>
                <a:schemeClr val="dk2"/>
              </a:solidFill>
              <a:latin typeface="Montserrat"/>
              <a:ea typeface="Montserrat"/>
              <a:cs typeface="Montserrat"/>
              <a:sym typeface="Montserrat"/>
            </a:endParaRPr>
          </a:p>
        </p:txBody>
      </p:sp>
      <p:sp>
        <p:nvSpPr>
          <p:cNvPr id="611" name="Google Shape;611;p73"/>
          <p:cNvSpPr txBox="1"/>
          <p:nvPr/>
        </p:nvSpPr>
        <p:spPr>
          <a:xfrm>
            <a:off x="713275" y="165072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chemeClr val="dk1"/>
                </a:solidFill>
                <a:latin typeface="Vidaloka"/>
                <a:ea typeface="Vidaloka"/>
                <a:cs typeface="Vidaloka"/>
                <a:sym typeface="Vidaloka"/>
              </a:rPr>
              <a:t>+ </a:t>
            </a:r>
            <a:r>
              <a:rPr lang="en" sz="2400" dirty="0">
                <a:solidFill>
                  <a:schemeClr val="dk1"/>
                </a:solidFill>
                <a:latin typeface="Vidaloka"/>
                <a:ea typeface="Vidaloka"/>
                <a:cs typeface="Vidaloka"/>
                <a:sym typeface="Vidaloka"/>
              </a:rPr>
              <a:t>Weekdays</a:t>
            </a:r>
            <a:endParaRPr sz="2400" dirty="0">
              <a:solidFill>
                <a:schemeClr val="dk1"/>
              </a:solidFill>
              <a:latin typeface="Vidaloka"/>
              <a:ea typeface="Vidaloka"/>
              <a:cs typeface="Vidaloka"/>
              <a:sym typeface="Vidaloka"/>
            </a:endParaRPr>
          </a:p>
        </p:txBody>
      </p:sp>
      <p:sp>
        <p:nvSpPr>
          <p:cNvPr id="612" name="Google Shape;612;p73"/>
          <p:cNvSpPr txBox="1"/>
          <p:nvPr/>
        </p:nvSpPr>
        <p:spPr>
          <a:xfrm>
            <a:off x="713213" y="3299479"/>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Commuting times are especially busy</a:t>
            </a:r>
            <a:endParaRPr>
              <a:solidFill>
                <a:schemeClr val="dk2"/>
              </a:solidFill>
              <a:latin typeface="Lato"/>
              <a:ea typeface="Lato"/>
              <a:cs typeface="Lato"/>
              <a:sym typeface="Lato"/>
            </a:endParaRPr>
          </a:p>
        </p:txBody>
      </p:sp>
      <p:sp>
        <p:nvSpPr>
          <p:cNvPr id="613" name="Google Shape;613;p73"/>
          <p:cNvSpPr txBox="1"/>
          <p:nvPr/>
        </p:nvSpPr>
        <p:spPr>
          <a:xfrm>
            <a:off x="713275" y="287129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dk1"/>
                </a:solidFill>
                <a:latin typeface="Vidaloka"/>
                <a:ea typeface="Vidaloka"/>
                <a:cs typeface="Vidaloka"/>
                <a:sym typeface="Vidaloka"/>
              </a:rPr>
              <a:t>High peaks</a:t>
            </a:r>
            <a:endParaRPr sz="2400" dirty="0">
              <a:solidFill>
                <a:schemeClr val="dk1"/>
              </a:solidFill>
              <a:latin typeface="Vidaloka"/>
              <a:ea typeface="Vidaloka"/>
              <a:cs typeface="Vidaloka"/>
              <a:sym typeface="Vidaloka"/>
            </a:endParaRPr>
          </a:p>
        </p:txBody>
      </p:sp>
      <p:pic>
        <p:nvPicPr>
          <p:cNvPr id="614" name="Google Shape;614;p73"/>
          <p:cNvPicPr preferRelativeResize="0"/>
          <p:nvPr/>
        </p:nvPicPr>
        <p:blipFill>
          <a:blip r:embed="rId3">
            <a:extLst>
              <a:ext uri="{28A0092B-C50C-407E-A947-70E740481C1C}">
                <a14:useLocalDpi xmlns:a14="http://schemas.microsoft.com/office/drawing/2010/main" val="0"/>
              </a:ext>
            </a:extLst>
          </a:blip>
          <a:stretch>
            <a:fillRect/>
          </a:stretch>
        </p:blipFill>
        <p:spPr>
          <a:xfrm>
            <a:off x="2797926" y="1286108"/>
            <a:ext cx="6278868" cy="3366704"/>
          </a:xfrm>
          <a:prstGeom prst="rect">
            <a:avLst/>
          </a:prstGeom>
          <a:noFill/>
          <a:ln>
            <a:noFill/>
          </a:ln>
        </p:spPr>
      </p:pic>
      <p:sp>
        <p:nvSpPr>
          <p:cNvPr id="8"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8</a:t>
            </a:r>
            <a:endParaRPr lang="nn-NO" sz="2500" b="1" dirty="0">
              <a:solidFill>
                <a:schemeClr val="tx1"/>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7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Where are people going?</a:t>
            </a:r>
            <a:endParaRPr dirty="0"/>
          </a:p>
        </p:txBody>
      </p:sp>
      <p:sp>
        <p:nvSpPr>
          <p:cNvPr id="14" name="Google Shape;546;p65"/>
          <p:cNvSpPr txBox="1">
            <a:spLocks/>
          </p:cNvSpPr>
          <p:nvPr/>
        </p:nvSpPr>
        <p:spPr>
          <a:xfrm>
            <a:off x="4106487" y="2145277"/>
            <a:ext cx="4580313" cy="2379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b="1" dirty="0" smtClean="0">
                <a:solidFill>
                  <a:schemeClr val="dk2"/>
                </a:solidFill>
                <a:latin typeface="Montserrat"/>
                <a:ea typeface="Montserrat"/>
                <a:cs typeface="Montserrat"/>
              </a:rPr>
              <a:t>Data needs reorganising:</a:t>
            </a:r>
            <a:endParaRPr lang="en-GB" b="1" dirty="0">
              <a:solidFill>
                <a:schemeClr val="dk2"/>
              </a:solidFill>
              <a:latin typeface="Montserrat"/>
              <a:ea typeface="Montserrat"/>
              <a:cs typeface="Montserrat"/>
            </a:endParaRPr>
          </a:p>
          <a:p>
            <a:pPr marL="457200" indent="-317500">
              <a:spcBef>
                <a:spcPts val="1000"/>
              </a:spcBef>
              <a:buSzPts val="1400"/>
              <a:buFont typeface="Arial"/>
              <a:buChar char="●"/>
            </a:pPr>
            <a:r>
              <a:rPr lang="en-GB" dirty="0">
                <a:solidFill>
                  <a:schemeClr val="dk2"/>
                </a:solidFill>
                <a:latin typeface="Montserrat"/>
                <a:ea typeface="Montserrat"/>
                <a:cs typeface="Montserrat"/>
              </a:rPr>
              <a:t> 6,157,609 classic bike rides over 911 </a:t>
            </a:r>
            <a:r>
              <a:rPr lang="en-GB" dirty="0" smtClean="0">
                <a:solidFill>
                  <a:schemeClr val="dk2"/>
                </a:solidFill>
                <a:latin typeface="Montserrat"/>
                <a:ea typeface="Montserrat"/>
                <a:cs typeface="Montserrat"/>
              </a:rPr>
              <a:t>days</a:t>
            </a:r>
          </a:p>
          <a:p>
            <a:pPr marL="457200" indent="-317500">
              <a:spcBef>
                <a:spcPts val="1000"/>
              </a:spcBef>
              <a:buSzPts val="1400"/>
              <a:buFont typeface="Arial"/>
              <a:buChar char="●"/>
            </a:pPr>
            <a:r>
              <a:rPr lang="en-GB" dirty="0" smtClean="0">
                <a:solidFill>
                  <a:schemeClr val="dk2"/>
                </a:solidFill>
                <a:latin typeface="Montserrat"/>
                <a:ea typeface="Montserrat"/>
                <a:cs typeface="Montserrat"/>
              </a:rPr>
              <a:t>How are these spread across 818 stations?</a:t>
            </a:r>
            <a:endParaRPr lang="en-GB" dirty="0">
              <a:solidFill>
                <a:schemeClr val="dk2"/>
              </a:solidFill>
              <a:latin typeface="Montserrat"/>
              <a:ea typeface="Montserrat"/>
              <a:cs typeface="Montserrat"/>
            </a:endParaRPr>
          </a:p>
        </p:txBody>
      </p:sp>
      <p:pic>
        <p:nvPicPr>
          <p:cNvPr id="2" name="Picture 1"/>
          <p:cNvPicPr>
            <a:picLocks noChangeAspect="1"/>
          </p:cNvPicPr>
          <p:nvPr/>
        </p:nvPicPr>
        <p:blipFill>
          <a:blip r:embed="rId3"/>
          <a:stretch>
            <a:fillRect/>
          </a:stretch>
        </p:blipFill>
        <p:spPr>
          <a:xfrm>
            <a:off x="713225" y="1134103"/>
            <a:ext cx="2984653" cy="3391074"/>
          </a:xfrm>
          <a:prstGeom prst="rect">
            <a:avLst/>
          </a:prstGeom>
        </p:spPr>
      </p:pic>
      <p:sp>
        <p:nvSpPr>
          <p:cNvPr id="16"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9</a:t>
            </a:r>
            <a:endParaRPr lang="nn-NO" sz="2500" b="1" dirty="0">
              <a:solidFill>
                <a:schemeClr val="tx1"/>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42"/>
                                        </p:tgtEl>
                                        <p:attrNameLst>
                                          <p:attrName>style.visibility</p:attrName>
                                        </p:attrNameLst>
                                      </p:cBhvr>
                                      <p:to>
                                        <p:strVal val="visible"/>
                                      </p:to>
                                    </p:set>
                                    <p:anim calcmode="lin" valueType="num">
                                      <p:cBhvr additive="base">
                                        <p:cTn id="7" dur="1000"/>
                                        <p:tgtEl>
                                          <p:spTgt spid="642"/>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 calcmode="lin" valueType="num">
                                      <p:cBhvr additive="base">
                                        <p:cTn id="10" dur="1000"/>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93"/>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Work am</a:t>
            </a:r>
            <a:endParaRPr dirty="0"/>
          </a:p>
        </p:txBody>
      </p:sp>
      <p:sp>
        <p:nvSpPr>
          <p:cNvPr id="939" name="Google Shape;939;p93"/>
          <p:cNvSpPr txBox="1">
            <a:spLocks noGrp="1"/>
          </p:cNvSpPr>
          <p:nvPr>
            <p:ph type="subTitle" idx="2"/>
          </p:nvPr>
        </p:nvSpPr>
        <p:spPr>
          <a:xfrm>
            <a:off x="3509000"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-12.9 bikes</a:t>
            </a:r>
            <a:endParaRPr dirty="0"/>
          </a:p>
        </p:txBody>
      </p:sp>
      <p:sp>
        <p:nvSpPr>
          <p:cNvPr id="940" name="Google Shape;940;p93"/>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p>
            <a:pPr marL="0" lvl="0" indent="0"/>
            <a:r>
              <a:rPr lang="en-GB" dirty="0" smtClean="0"/>
              <a:t>Daily usage</a:t>
            </a:r>
            <a:endParaRPr dirty="0"/>
          </a:p>
        </p:txBody>
      </p:sp>
      <p:sp>
        <p:nvSpPr>
          <p:cNvPr id="941" name="Google Shape;941;p93"/>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solidFill>
                  <a:srgbClr val="FF0000"/>
                </a:solidFill>
              </a:rPr>
              <a:t>TOP!</a:t>
            </a:r>
            <a:r>
              <a:rPr lang="en" dirty="0" smtClean="0"/>
              <a:t> 159 bikes taken/returned</a:t>
            </a:r>
            <a:br>
              <a:rPr lang="en" dirty="0" smtClean="0"/>
            </a:br>
            <a:r>
              <a:rPr lang="en" dirty="0" smtClean="0"/>
              <a:t>at 22 docks</a:t>
            </a:r>
            <a:endParaRPr dirty="0"/>
          </a:p>
        </p:txBody>
      </p:sp>
      <p:sp>
        <p:nvSpPr>
          <p:cNvPr id="942" name="Google Shape;942;p93"/>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p>
            <a:pPr marL="0" lvl="0" indent="0"/>
            <a:r>
              <a:rPr lang="en" dirty="0"/>
              <a:t>Work pm</a:t>
            </a:r>
            <a:endParaRPr dirty="0"/>
          </a:p>
        </p:txBody>
      </p:sp>
      <p:sp>
        <p:nvSpPr>
          <p:cNvPr id="943" name="Google Shape;943;p93"/>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+12.5 bikes</a:t>
            </a:r>
            <a:endParaRPr dirty="0"/>
          </a:p>
        </p:txBody>
      </p:sp>
      <p:sp>
        <p:nvSpPr>
          <p:cNvPr id="944" name="Google Shape;944;p93"/>
          <p:cNvSpPr txBox="1">
            <a:spLocks noGrp="1"/>
          </p:cNvSpPr>
          <p:nvPr>
            <p:ph type="title"/>
          </p:nvPr>
        </p:nvSpPr>
        <p:spPr>
          <a:xfrm>
            <a:off x="889462" y="445025"/>
            <a:ext cx="7010288" cy="572700"/>
          </a:xfrm>
          <a:prstGeom prst="rect">
            <a:avLst/>
          </a:prstGeom>
        </p:spPr>
        <p:txBody>
          <a:bodyPr spcFirstLastPara="1" wrap="square" lIns="91425" tIns="91425" rIns="91425" bIns="91425" anchor="t" anchorCtr="0">
            <a:noAutofit/>
          </a:bodyPr>
          <a:lstStyle/>
          <a:p>
            <a:pPr lvl="0"/>
            <a:r>
              <a:rPr lang="en-GB" dirty="0" smtClean="0">
                <a:solidFill>
                  <a:srgbClr val="00B050"/>
                </a:solidFill>
              </a:rPr>
              <a:t>Balanced: </a:t>
            </a:r>
            <a:r>
              <a:rPr lang="en-GB" dirty="0" smtClean="0"/>
              <a:t>New </a:t>
            </a:r>
            <a:r>
              <a:rPr lang="en-GB" dirty="0"/>
              <a:t>Hampshire Ave &amp; T St NW</a:t>
            </a:r>
            <a:endParaRPr dirty="0"/>
          </a:p>
        </p:txBody>
      </p:sp>
      <p:sp>
        <p:nvSpPr>
          <p:cNvPr id="945" name="Google Shape;945;p93"/>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Fun am</a:t>
            </a:r>
            <a:endParaRPr dirty="0"/>
          </a:p>
        </p:txBody>
      </p:sp>
      <p:sp>
        <p:nvSpPr>
          <p:cNvPr id="946" name="Google Shape;946;p93"/>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-6.3 bikes</a:t>
            </a:r>
            <a:endParaRPr dirty="0"/>
          </a:p>
        </p:txBody>
      </p:sp>
      <p:sp>
        <p:nvSpPr>
          <p:cNvPr id="947" name="Google Shape;947;p93"/>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Bikes added</a:t>
            </a:r>
            <a:endParaRPr dirty="0"/>
          </a:p>
        </p:txBody>
      </p:sp>
      <p:sp>
        <p:nvSpPr>
          <p:cNvPr id="948" name="Google Shape;948;p93"/>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49.7%</a:t>
            </a:r>
            <a:endParaRPr dirty="0"/>
          </a:p>
        </p:txBody>
      </p:sp>
      <p:sp>
        <p:nvSpPr>
          <p:cNvPr id="949" name="Google Shape;949;p93"/>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Fun pm</a:t>
            </a:r>
            <a:endParaRPr dirty="0"/>
          </a:p>
        </p:txBody>
      </p:sp>
      <p:sp>
        <p:nvSpPr>
          <p:cNvPr id="950" name="Google Shape;950;p93"/>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+4.2 bikes</a:t>
            </a:r>
            <a:endParaRPr dirty="0"/>
          </a:p>
        </p:txBody>
      </p:sp>
      <p:grpSp>
        <p:nvGrpSpPr>
          <p:cNvPr id="41" name="Google Shape;6873;p143"/>
          <p:cNvGrpSpPr/>
          <p:nvPr/>
        </p:nvGrpSpPr>
        <p:grpSpPr>
          <a:xfrm>
            <a:off x="1826442" y="3044720"/>
            <a:ext cx="372749" cy="370909"/>
            <a:chOff x="-42994575" y="3950300"/>
            <a:chExt cx="319025" cy="317450"/>
          </a:xfrm>
        </p:grpSpPr>
        <p:sp>
          <p:nvSpPr>
            <p:cNvPr id="42" name="Google Shape;6874;p14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75;p14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76;p14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7529;p144"/>
          <p:cNvGrpSpPr/>
          <p:nvPr/>
        </p:nvGrpSpPr>
        <p:grpSpPr>
          <a:xfrm>
            <a:off x="4420337" y="1349550"/>
            <a:ext cx="349163" cy="349133"/>
            <a:chOff x="4628325" y="3599825"/>
            <a:chExt cx="295400" cy="295375"/>
          </a:xfrm>
        </p:grpSpPr>
        <p:sp>
          <p:nvSpPr>
            <p:cNvPr id="46" name="Google Shape;7530;p14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531;p14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532;p14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533;p14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534;p14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535;p14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536;p14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537;p14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538;p14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539;p14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540;p14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541;p14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8690;p146"/>
          <p:cNvGrpSpPr/>
          <p:nvPr/>
        </p:nvGrpSpPr>
        <p:grpSpPr>
          <a:xfrm>
            <a:off x="6973993" y="3114265"/>
            <a:ext cx="357002" cy="354267"/>
            <a:chOff x="-12163025" y="3214275"/>
            <a:chExt cx="354450" cy="351700"/>
          </a:xfrm>
        </p:grpSpPr>
        <p:sp>
          <p:nvSpPr>
            <p:cNvPr id="59" name="Google Shape;8691;p14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692;p14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693;p14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8955;p147"/>
          <p:cNvGrpSpPr/>
          <p:nvPr/>
        </p:nvGrpSpPr>
        <p:grpSpPr>
          <a:xfrm>
            <a:off x="4345010" y="3020219"/>
            <a:ext cx="453980" cy="422540"/>
            <a:chOff x="-21322300" y="4077125"/>
            <a:chExt cx="307200" cy="285925"/>
          </a:xfrm>
        </p:grpSpPr>
        <p:sp>
          <p:nvSpPr>
            <p:cNvPr id="63" name="Google Shape;8956;p14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957;p14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958;p14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959;p14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960;p14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961;p14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962;p14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963;p14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8964;p14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965;p14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8966;p14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967;p14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304;p144"/>
          <p:cNvGrpSpPr/>
          <p:nvPr/>
        </p:nvGrpSpPr>
        <p:grpSpPr>
          <a:xfrm>
            <a:off x="7017655" y="1346481"/>
            <a:ext cx="366364" cy="365207"/>
            <a:chOff x="-60987850" y="4100950"/>
            <a:chExt cx="316650" cy="315650"/>
          </a:xfrm>
        </p:grpSpPr>
        <p:sp>
          <p:nvSpPr>
            <p:cNvPr id="76" name="Google Shape;7305;p14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306;p14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307;p14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308;p14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309;p14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7370;p144"/>
          <p:cNvGrpSpPr/>
          <p:nvPr/>
        </p:nvGrpSpPr>
        <p:grpSpPr>
          <a:xfrm>
            <a:off x="1811633" y="1379518"/>
            <a:ext cx="368186" cy="366364"/>
            <a:chOff x="-62151950" y="4111775"/>
            <a:chExt cx="318225" cy="316650"/>
          </a:xfrm>
        </p:grpSpPr>
        <p:sp>
          <p:nvSpPr>
            <p:cNvPr id="82" name="Google Shape;7371;p14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7372;p14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373;p14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7374;p14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10</a:t>
            </a:r>
            <a:endParaRPr lang="nn-NO" sz="2500" b="1" dirty="0">
              <a:solidFill>
                <a:schemeClr val="tx1"/>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44"/>
                                        </p:tgtEl>
                                        <p:attrNameLst>
                                          <p:attrName>style.visibility</p:attrName>
                                        </p:attrNameLst>
                                      </p:cBhvr>
                                      <p:to>
                                        <p:strVal val="visible"/>
                                      </p:to>
                                    </p:set>
                                    <p:anim calcmode="lin" valueType="num">
                                      <p:cBhvr additive="base">
                                        <p:cTn id="7" dur="1000"/>
                                        <p:tgtEl>
                                          <p:spTgt spid="94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40"/>
                                        </p:tgtEl>
                                        <p:attrNameLst>
                                          <p:attrName>style.visibility</p:attrName>
                                        </p:attrNameLst>
                                      </p:cBhvr>
                                      <p:to>
                                        <p:strVal val="visible"/>
                                      </p:to>
                                    </p:set>
                                    <p:anim calcmode="lin" valueType="num">
                                      <p:cBhvr additive="base">
                                        <p:cTn id="12" dur="1000"/>
                                        <p:tgtEl>
                                          <p:spTgt spid="940"/>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941"/>
                                        </p:tgtEl>
                                        <p:attrNameLst>
                                          <p:attrName>style.visibility</p:attrName>
                                        </p:attrNameLst>
                                      </p:cBhvr>
                                      <p:to>
                                        <p:strVal val="visible"/>
                                      </p:to>
                                    </p:set>
                                    <p:anim calcmode="lin" valueType="num">
                                      <p:cBhvr additive="base">
                                        <p:cTn id="15" dur="1000"/>
                                        <p:tgtEl>
                                          <p:spTgt spid="941"/>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938"/>
                                        </p:tgtEl>
                                        <p:attrNameLst>
                                          <p:attrName>style.visibility</p:attrName>
                                        </p:attrNameLst>
                                      </p:cBhvr>
                                      <p:to>
                                        <p:strVal val="visible"/>
                                      </p:to>
                                    </p:set>
                                    <p:anim calcmode="lin" valueType="num">
                                      <p:cBhvr additive="base">
                                        <p:cTn id="20" dur="1000"/>
                                        <p:tgtEl>
                                          <p:spTgt spid="938"/>
                                        </p:tgtEl>
                                        <p:attrNameLst>
                                          <p:attrName>ppt_x</p:attrName>
                                        </p:attrNameLst>
                                      </p:cBhvr>
                                      <p:tavLst>
                                        <p:tav tm="0">
                                          <p:val>
                                            <p:strVal val="#ppt_x+1"/>
                                          </p:val>
                                        </p:tav>
                                        <p:tav tm="100000">
                                          <p:val>
                                            <p:strVal val="#ppt_x"/>
                                          </p:val>
                                        </p:tav>
                                      </p:tavLst>
                                    </p:anim>
                                  </p:childTnLst>
                                </p:cTn>
                              </p:par>
                              <p:par>
                                <p:cTn id="21" presetID="2" presetClass="entr" presetSubtype="2" fill="hold" nodeType="withEffect">
                                  <p:stCondLst>
                                    <p:cond delay="0"/>
                                  </p:stCondLst>
                                  <p:childTnLst>
                                    <p:set>
                                      <p:cBhvr>
                                        <p:cTn id="22" dur="1" fill="hold">
                                          <p:stCondLst>
                                            <p:cond delay="0"/>
                                          </p:stCondLst>
                                        </p:cTn>
                                        <p:tgtEl>
                                          <p:spTgt spid="939"/>
                                        </p:tgtEl>
                                        <p:attrNameLst>
                                          <p:attrName>style.visibility</p:attrName>
                                        </p:attrNameLst>
                                      </p:cBhvr>
                                      <p:to>
                                        <p:strVal val="visible"/>
                                      </p:to>
                                    </p:set>
                                    <p:anim calcmode="lin" valueType="num">
                                      <p:cBhvr additive="base">
                                        <p:cTn id="23" dur="1000"/>
                                        <p:tgtEl>
                                          <p:spTgt spid="939"/>
                                        </p:tgtEl>
                                        <p:attrNameLst>
                                          <p:attrName>ppt_x</p:attrName>
                                        </p:attrNameLst>
                                      </p:cBhvr>
                                      <p:tavLst>
                                        <p:tav tm="0">
                                          <p:val>
                                            <p:strVal val="#ppt_x+1"/>
                                          </p:val>
                                        </p:tav>
                                        <p:tav tm="100000">
                                          <p:val>
                                            <p:strVal val="#ppt_x"/>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nodeType="clickEffect">
                                  <p:stCondLst>
                                    <p:cond delay="0"/>
                                  </p:stCondLst>
                                  <p:childTnLst>
                                    <p:set>
                                      <p:cBhvr>
                                        <p:cTn id="27" dur="1" fill="hold">
                                          <p:stCondLst>
                                            <p:cond delay="0"/>
                                          </p:stCondLst>
                                        </p:cTn>
                                        <p:tgtEl>
                                          <p:spTgt spid="942"/>
                                        </p:tgtEl>
                                        <p:attrNameLst>
                                          <p:attrName>style.visibility</p:attrName>
                                        </p:attrNameLst>
                                      </p:cBhvr>
                                      <p:to>
                                        <p:strVal val="visible"/>
                                      </p:to>
                                    </p:set>
                                    <p:anim calcmode="lin" valueType="num">
                                      <p:cBhvr additive="base">
                                        <p:cTn id="28" dur="1000"/>
                                        <p:tgtEl>
                                          <p:spTgt spid="942"/>
                                        </p:tgtEl>
                                        <p:attrNameLst>
                                          <p:attrName>ppt_x</p:attrName>
                                        </p:attrNameLst>
                                      </p:cBhvr>
                                      <p:tavLst>
                                        <p:tav tm="0">
                                          <p:val>
                                            <p:strVal val="#ppt_x+1"/>
                                          </p:val>
                                        </p:tav>
                                        <p:tav tm="100000">
                                          <p:val>
                                            <p:strVal val="#ppt_x"/>
                                          </p:val>
                                        </p:tav>
                                      </p:tavLst>
                                    </p:anim>
                                  </p:childTnLst>
                                </p:cTn>
                              </p:par>
                              <p:par>
                                <p:cTn id="29" presetID="2" presetClass="entr" presetSubtype="2" fill="hold" nodeType="withEffect">
                                  <p:stCondLst>
                                    <p:cond delay="0"/>
                                  </p:stCondLst>
                                  <p:childTnLst>
                                    <p:set>
                                      <p:cBhvr>
                                        <p:cTn id="30" dur="1" fill="hold">
                                          <p:stCondLst>
                                            <p:cond delay="0"/>
                                          </p:stCondLst>
                                        </p:cTn>
                                        <p:tgtEl>
                                          <p:spTgt spid="943"/>
                                        </p:tgtEl>
                                        <p:attrNameLst>
                                          <p:attrName>style.visibility</p:attrName>
                                        </p:attrNameLst>
                                      </p:cBhvr>
                                      <p:to>
                                        <p:strVal val="visible"/>
                                      </p:to>
                                    </p:set>
                                    <p:anim calcmode="lin" valueType="num">
                                      <p:cBhvr additive="base">
                                        <p:cTn id="31" dur="1000"/>
                                        <p:tgtEl>
                                          <p:spTgt spid="943"/>
                                        </p:tgtEl>
                                        <p:attrNameLst>
                                          <p:attrName>ppt_x</p:attrName>
                                        </p:attrNameLst>
                                      </p:cBhvr>
                                      <p:tavLst>
                                        <p:tav tm="0">
                                          <p:val>
                                            <p:strVal val="#ppt_x+1"/>
                                          </p:val>
                                        </p:tav>
                                        <p:tav tm="100000">
                                          <p:val>
                                            <p:strVal val="#ppt_x"/>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nodeType="clickEffect">
                                  <p:stCondLst>
                                    <p:cond delay="0"/>
                                  </p:stCondLst>
                                  <p:childTnLst>
                                    <p:set>
                                      <p:cBhvr>
                                        <p:cTn id="35" dur="1" fill="hold">
                                          <p:stCondLst>
                                            <p:cond delay="0"/>
                                          </p:stCondLst>
                                        </p:cTn>
                                        <p:tgtEl>
                                          <p:spTgt spid="947"/>
                                        </p:tgtEl>
                                        <p:attrNameLst>
                                          <p:attrName>style.visibility</p:attrName>
                                        </p:attrNameLst>
                                      </p:cBhvr>
                                      <p:to>
                                        <p:strVal val="visible"/>
                                      </p:to>
                                    </p:set>
                                    <p:anim calcmode="lin" valueType="num">
                                      <p:cBhvr additive="base">
                                        <p:cTn id="36" dur="1000"/>
                                        <p:tgtEl>
                                          <p:spTgt spid="947"/>
                                        </p:tgtEl>
                                        <p:attrNameLst>
                                          <p:attrName>ppt_x</p:attrName>
                                        </p:attrNameLst>
                                      </p:cBhvr>
                                      <p:tavLst>
                                        <p:tav tm="0">
                                          <p:val>
                                            <p:strVal val="#ppt_x+1"/>
                                          </p:val>
                                        </p:tav>
                                        <p:tav tm="100000">
                                          <p:val>
                                            <p:strVal val="#ppt_x"/>
                                          </p:val>
                                        </p:tav>
                                      </p:tavLst>
                                    </p:anim>
                                  </p:childTnLst>
                                </p:cTn>
                              </p:par>
                              <p:par>
                                <p:cTn id="37" presetID="2" presetClass="entr" presetSubtype="2" fill="hold" nodeType="withEffect">
                                  <p:stCondLst>
                                    <p:cond delay="0"/>
                                  </p:stCondLst>
                                  <p:childTnLst>
                                    <p:set>
                                      <p:cBhvr>
                                        <p:cTn id="38" dur="1" fill="hold">
                                          <p:stCondLst>
                                            <p:cond delay="0"/>
                                          </p:stCondLst>
                                        </p:cTn>
                                        <p:tgtEl>
                                          <p:spTgt spid="948"/>
                                        </p:tgtEl>
                                        <p:attrNameLst>
                                          <p:attrName>style.visibility</p:attrName>
                                        </p:attrNameLst>
                                      </p:cBhvr>
                                      <p:to>
                                        <p:strVal val="visible"/>
                                      </p:to>
                                    </p:set>
                                    <p:anim calcmode="lin" valueType="num">
                                      <p:cBhvr additive="base">
                                        <p:cTn id="39" dur="1000"/>
                                        <p:tgtEl>
                                          <p:spTgt spid="948"/>
                                        </p:tgtEl>
                                        <p:attrNameLst>
                                          <p:attrName>ppt_x</p:attrName>
                                        </p:attrNameLst>
                                      </p:cBhvr>
                                      <p:tavLst>
                                        <p:tav tm="0">
                                          <p:val>
                                            <p:strVal val="#ppt_x+1"/>
                                          </p:val>
                                        </p:tav>
                                        <p:tav tm="100000">
                                          <p:val>
                                            <p:strVal val="#ppt_x"/>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2" fill="hold" nodeType="clickEffect">
                                  <p:stCondLst>
                                    <p:cond delay="0"/>
                                  </p:stCondLst>
                                  <p:childTnLst>
                                    <p:set>
                                      <p:cBhvr>
                                        <p:cTn id="43" dur="1" fill="hold">
                                          <p:stCondLst>
                                            <p:cond delay="0"/>
                                          </p:stCondLst>
                                        </p:cTn>
                                        <p:tgtEl>
                                          <p:spTgt spid="945"/>
                                        </p:tgtEl>
                                        <p:attrNameLst>
                                          <p:attrName>style.visibility</p:attrName>
                                        </p:attrNameLst>
                                      </p:cBhvr>
                                      <p:to>
                                        <p:strVal val="visible"/>
                                      </p:to>
                                    </p:set>
                                    <p:anim calcmode="lin" valueType="num">
                                      <p:cBhvr additive="base">
                                        <p:cTn id="44" dur="1000"/>
                                        <p:tgtEl>
                                          <p:spTgt spid="945"/>
                                        </p:tgtEl>
                                        <p:attrNameLst>
                                          <p:attrName>ppt_x</p:attrName>
                                        </p:attrNameLst>
                                      </p:cBhvr>
                                      <p:tavLst>
                                        <p:tav tm="0">
                                          <p:val>
                                            <p:strVal val="#ppt_x+1"/>
                                          </p:val>
                                        </p:tav>
                                        <p:tav tm="100000">
                                          <p:val>
                                            <p:strVal val="#ppt_x"/>
                                          </p:val>
                                        </p:tav>
                                      </p:tavLst>
                                    </p:anim>
                                  </p:childTnLst>
                                </p:cTn>
                              </p:par>
                              <p:par>
                                <p:cTn id="45" presetID="2" presetClass="entr" presetSubtype="2" fill="hold" nodeType="withEffect">
                                  <p:stCondLst>
                                    <p:cond delay="0"/>
                                  </p:stCondLst>
                                  <p:childTnLst>
                                    <p:set>
                                      <p:cBhvr>
                                        <p:cTn id="46" dur="1" fill="hold">
                                          <p:stCondLst>
                                            <p:cond delay="0"/>
                                          </p:stCondLst>
                                        </p:cTn>
                                        <p:tgtEl>
                                          <p:spTgt spid="946"/>
                                        </p:tgtEl>
                                        <p:attrNameLst>
                                          <p:attrName>style.visibility</p:attrName>
                                        </p:attrNameLst>
                                      </p:cBhvr>
                                      <p:to>
                                        <p:strVal val="visible"/>
                                      </p:to>
                                    </p:set>
                                    <p:anim calcmode="lin" valueType="num">
                                      <p:cBhvr additive="base">
                                        <p:cTn id="47" dur="1000"/>
                                        <p:tgtEl>
                                          <p:spTgt spid="946"/>
                                        </p:tgtEl>
                                        <p:attrNameLst>
                                          <p:attrName>ppt_x</p:attrName>
                                        </p:attrNameLst>
                                      </p:cBhvr>
                                      <p:tavLst>
                                        <p:tav tm="0">
                                          <p:val>
                                            <p:strVal val="#ppt_x+1"/>
                                          </p:val>
                                        </p:tav>
                                        <p:tav tm="100000">
                                          <p:val>
                                            <p:strVal val="#ppt_x"/>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2" fill="hold" nodeType="clickEffect">
                                  <p:stCondLst>
                                    <p:cond delay="0"/>
                                  </p:stCondLst>
                                  <p:childTnLst>
                                    <p:set>
                                      <p:cBhvr>
                                        <p:cTn id="51" dur="1" fill="hold">
                                          <p:stCondLst>
                                            <p:cond delay="0"/>
                                          </p:stCondLst>
                                        </p:cTn>
                                        <p:tgtEl>
                                          <p:spTgt spid="949"/>
                                        </p:tgtEl>
                                        <p:attrNameLst>
                                          <p:attrName>style.visibility</p:attrName>
                                        </p:attrNameLst>
                                      </p:cBhvr>
                                      <p:to>
                                        <p:strVal val="visible"/>
                                      </p:to>
                                    </p:set>
                                    <p:anim calcmode="lin" valueType="num">
                                      <p:cBhvr additive="base">
                                        <p:cTn id="52" dur="1000"/>
                                        <p:tgtEl>
                                          <p:spTgt spid="949"/>
                                        </p:tgtEl>
                                        <p:attrNameLst>
                                          <p:attrName>ppt_x</p:attrName>
                                        </p:attrNameLst>
                                      </p:cBhvr>
                                      <p:tavLst>
                                        <p:tav tm="0">
                                          <p:val>
                                            <p:strVal val="#ppt_x+1"/>
                                          </p:val>
                                        </p:tav>
                                        <p:tav tm="100000">
                                          <p:val>
                                            <p:strVal val="#ppt_x"/>
                                          </p:val>
                                        </p:tav>
                                      </p:tavLst>
                                    </p:anim>
                                  </p:childTnLst>
                                </p:cTn>
                              </p:par>
                              <p:par>
                                <p:cTn id="53" presetID="2" presetClass="entr" presetSubtype="2" fill="hold" nodeType="withEffect">
                                  <p:stCondLst>
                                    <p:cond delay="0"/>
                                  </p:stCondLst>
                                  <p:childTnLst>
                                    <p:set>
                                      <p:cBhvr>
                                        <p:cTn id="54" dur="1" fill="hold">
                                          <p:stCondLst>
                                            <p:cond delay="0"/>
                                          </p:stCondLst>
                                        </p:cTn>
                                        <p:tgtEl>
                                          <p:spTgt spid="950"/>
                                        </p:tgtEl>
                                        <p:attrNameLst>
                                          <p:attrName>style.visibility</p:attrName>
                                        </p:attrNameLst>
                                      </p:cBhvr>
                                      <p:to>
                                        <p:strVal val="visible"/>
                                      </p:to>
                                    </p:set>
                                    <p:anim calcmode="lin" valueType="num">
                                      <p:cBhvr additive="base">
                                        <p:cTn id="55" dur="1000"/>
                                        <p:tgtEl>
                                          <p:spTgt spid="950"/>
                                        </p:tgtEl>
                                        <p:attrNameLst>
                                          <p:attrName>ppt_x</p:attrName>
                                        </p:attrNameLst>
                                      </p:cBhvr>
                                      <p:tavLst>
                                        <p:tav tm="0">
                                          <p:val>
                                            <p:strVal val="#ppt_x+1"/>
                                          </p:val>
                                        </p:tav>
                                        <p:tav tm="100000">
                                          <p:val>
                                            <p:strVal val="#ppt_x"/>
                                          </p:val>
                                        </p:tav>
                                      </p:tavLst>
                                    </p:anim>
                                  </p:childTnLst>
                                </p:cTn>
                              </p:par>
                              <p:par>
                                <p:cTn id="56" presetID="2" presetClass="entr" presetSubtype="4" fill="hold" nodeType="withEffect">
                                  <p:stCondLst>
                                    <p:cond delay="0"/>
                                  </p:stCondLst>
                                  <p:childTnLst>
                                    <p:set>
                                      <p:cBhvr>
                                        <p:cTn id="57" dur="1" fill="hold">
                                          <p:stCondLst>
                                            <p:cond delay="0"/>
                                          </p:stCondLst>
                                        </p:cTn>
                                        <p:tgtEl>
                                          <p:spTgt spid="86"/>
                                        </p:tgtEl>
                                        <p:attrNameLst>
                                          <p:attrName>style.visibility</p:attrName>
                                        </p:attrNameLst>
                                      </p:cBhvr>
                                      <p:to>
                                        <p:strVal val="visible"/>
                                      </p:to>
                                    </p:set>
                                    <p:anim calcmode="lin" valueType="num">
                                      <p:cBhvr additive="base">
                                        <p:cTn id="58" dur="1000"/>
                                        <p:tgtEl>
                                          <p:spTgt spid="8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93"/>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Work am</a:t>
            </a:r>
            <a:endParaRPr dirty="0"/>
          </a:p>
        </p:txBody>
      </p:sp>
      <p:sp>
        <p:nvSpPr>
          <p:cNvPr id="939" name="Google Shape;939;p93"/>
          <p:cNvSpPr txBox="1">
            <a:spLocks noGrp="1"/>
          </p:cNvSpPr>
          <p:nvPr>
            <p:ph type="subTitle" idx="2"/>
          </p:nvPr>
        </p:nvSpPr>
        <p:spPr>
          <a:xfrm>
            <a:off x="3509000"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+8.59 bikes</a:t>
            </a:r>
            <a:endParaRPr dirty="0"/>
          </a:p>
        </p:txBody>
      </p:sp>
      <p:sp>
        <p:nvSpPr>
          <p:cNvPr id="940" name="Google Shape;940;p93"/>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p>
            <a:pPr marL="0" lvl="0" indent="0"/>
            <a:r>
              <a:rPr lang="en-GB" dirty="0" smtClean="0"/>
              <a:t>Daily usage</a:t>
            </a:r>
            <a:endParaRPr dirty="0"/>
          </a:p>
        </p:txBody>
      </p:sp>
      <p:sp>
        <p:nvSpPr>
          <p:cNvPr id="941" name="Google Shape;941;p93"/>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146 bikes taken/returned</a:t>
            </a:r>
          </a:p>
          <a:p>
            <a:pPr marL="0" lvl="0" indent="0" algn="ctr" rtl="0">
              <a:spcBef>
                <a:spcPts val="0"/>
              </a:spcBef>
              <a:spcAft>
                <a:spcPts val="0"/>
              </a:spcAft>
              <a:buNone/>
            </a:pPr>
            <a:r>
              <a:rPr lang="en-GB" dirty="0"/>
              <a:t>a</a:t>
            </a:r>
            <a:r>
              <a:rPr lang="en-GB" dirty="0" smtClean="0"/>
              <a:t>t 50 docks</a:t>
            </a:r>
            <a:endParaRPr dirty="0"/>
          </a:p>
        </p:txBody>
      </p:sp>
      <p:sp>
        <p:nvSpPr>
          <p:cNvPr id="942" name="Google Shape;942;p93"/>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Work pm</a:t>
            </a:r>
            <a:endParaRPr dirty="0"/>
          </a:p>
        </p:txBody>
      </p:sp>
      <p:sp>
        <p:nvSpPr>
          <p:cNvPr id="943" name="Google Shape;943;p93"/>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-5.66 bikes</a:t>
            </a:r>
            <a:endParaRPr dirty="0"/>
          </a:p>
        </p:txBody>
      </p:sp>
      <p:sp>
        <p:nvSpPr>
          <p:cNvPr id="944" name="Google Shape;944;p93"/>
          <p:cNvSpPr txBox="1">
            <a:spLocks noGrp="1"/>
          </p:cNvSpPr>
          <p:nvPr>
            <p:ph type="title"/>
          </p:nvPr>
        </p:nvSpPr>
        <p:spPr>
          <a:xfrm>
            <a:off x="665018" y="445025"/>
            <a:ext cx="7234732" cy="572700"/>
          </a:xfrm>
          <a:prstGeom prst="rect">
            <a:avLst/>
          </a:prstGeom>
        </p:spPr>
        <p:txBody>
          <a:bodyPr spcFirstLastPara="1" wrap="square" lIns="91425" tIns="91425" rIns="91425" bIns="91425" anchor="t" anchorCtr="0">
            <a:noAutofit/>
          </a:bodyPr>
          <a:lstStyle/>
          <a:p>
            <a:pPr lvl="0"/>
            <a:r>
              <a:rPr lang="en-GB" dirty="0" smtClean="0">
                <a:solidFill>
                  <a:srgbClr val="00B050"/>
                </a:solidFill>
              </a:rPr>
              <a:t>Balanced: </a:t>
            </a:r>
            <a:r>
              <a:rPr lang="en-GB" dirty="0"/>
              <a:t>Columbus Circle/Union Station</a:t>
            </a:r>
            <a:endParaRPr dirty="0"/>
          </a:p>
        </p:txBody>
      </p:sp>
      <p:sp>
        <p:nvSpPr>
          <p:cNvPr id="945" name="Google Shape;945;p93"/>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Fun am</a:t>
            </a:r>
            <a:endParaRPr dirty="0"/>
          </a:p>
        </p:txBody>
      </p:sp>
      <p:sp>
        <p:nvSpPr>
          <p:cNvPr id="946" name="Google Shape;946;p93"/>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+8.4 bikes</a:t>
            </a:r>
            <a:endParaRPr dirty="0"/>
          </a:p>
        </p:txBody>
      </p:sp>
      <p:sp>
        <p:nvSpPr>
          <p:cNvPr id="947" name="Google Shape;947;p93"/>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Bikes added</a:t>
            </a:r>
            <a:endParaRPr dirty="0"/>
          </a:p>
        </p:txBody>
      </p:sp>
      <p:sp>
        <p:nvSpPr>
          <p:cNvPr id="948" name="Google Shape;948;p93"/>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50.3%</a:t>
            </a:r>
            <a:endParaRPr dirty="0"/>
          </a:p>
        </p:txBody>
      </p:sp>
      <p:sp>
        <p:nvSpPr>
          <p:cNvPr id="949" name="Google Shape;949;p93"/>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Fun pm</a:t>
            </a:r>
            <a:endParaRPr dirty="0"/>
          </a:p>
        </p:txBody>
      </p:sp>
      <p:sp>
        <p:nvSpPr>
          <p:cNvPr id="950" name="Google Shape;950;p93"/>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-12.17</a:t>
            </a:r>
            <a:endParaRPr dirty="0"/>
          </a:p>
        </p:txBody>
      </p:sp>
      <p:grpSp>
        <p:nvGrpSpPr>
          <p:cNvPr id="41" name="Google Shape;6873;p143"/>
          <p:cNvGrpSpPr/>
          <p:nvPr/>
        </p:nvGrpSpPr>
        <p:grpSpPr>
          <a:xfrm>
            <a:off x="1826442" y="3044720"/>
            <a:ext cx="372749" cy="370909"/>
            <a:chOff x="-42994575" y="3950300"/>
            <a:chExt cx="319025" cy="317450"/>
          </a:xfrm>
        </p:grpSpPr>
        <p:sp>
          <p:nvSpPr>
            <p:cNvPr id="42" name="Google Shape;6874;p14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75;p14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76;p14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7529;p144"/>
          <p:cNvGrpSpPr/>
          <p:nvPr/>
        </p:nvGrpSpPr>
        <p:grpSpPr>
          <a:xfrm>
            <a:off x="4420337" y="1349550"/>
            <a:ext cx="349163" cy="349133"/>
            <a:chOff x="4628325" y="3599825"/>
            <a:chExt cx="295400" cy="295375"/>
          </a:xfrm>
        </p:grpSpPr>
        <p:sp>
          <p:nvSpPr>
            <p:cNvPr id="46" name="Google Shape;7530;p14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531;p14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532;p14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533;p14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534;p14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535;p14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536;p14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537;p14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538;p14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539;p14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540;p14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541;p14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8690;p146"/>
          <p:cNvGrpSpPr/>
          <p:nvPr/>
        </p:nvGrpSpPr>
        <p:grpSpPr>
          <a:xfrm>
            <a:off x="6973993" y="3114265"/>
            <a:ext cx="357002" cy="354267"/>
            <a:chOff x="-12163025" y="3214275"/>
            <a:chExt cx="354450" cy="351700"/>
          </a:xfrm>
        </p:grpSpPr>
        <p:sp>
          <p:nvSpPr>
            <p:cNvPr id="59" name="Google Shape;8691;p14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692;p14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693;p14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8955;p147"/>
          <p:cNvGrpSpPr/>
          <p:nvPr/>
        </p:nvGrpSpPr>
        <p:grpSpPr>
          <a:xfrm>
            <a:off x="4345010" y="3020219"/>
            <a:ext cx="453980" cy="422540"/>
            <a:chOff x="-21322300" y="4077125"/>
            <a:chExt cx="307200" cy="285925"/>
          </a:xfrm>
        </p:grpSpPr>
        <p:sp>
          <p:nvSpPr>
            <p:cNvPr id="63" name="Google Shape;8956;p14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957;p14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958;p14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959;p14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960;p14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961;p14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962;p14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963;p14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8964;p14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965;p14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8966;p14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967;p14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304;p144"/>
          <p:cNvGrpSpPr/>
          <p:nvPr/>
        </p:nvGrpSpPr>
        <p:grpSpPr>
          <a:xfrm>
            <a:off x="7017655" y="1346481"/>
            <a:ext cx="366364" cy="365207"/>
            <a:chOff x="-60987850" y="4100950"/>
            <a:chExt cx="316650" cy="315650"/>
          </a:xfrm>
        </p:grpSpPr>
        <p:sp>
          <p:nvSpPr>
            <p:cNvPr id="76" name="Google Shape;7305;p14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306;p14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307;p14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308;p14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309;p14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7370;p144"/>
          <p:cNvGrpSpPr/>
          <p:nvPr/>
        </p:nvGrpSpPr>
        <p:grpSpPr>
          <a:xfrm>
            <a:off x="1811633" y="1379518"/>
            <a:ext cx="368186" cy="366364"/>
            <a:chOff x="-62151950" y="4111775"/>
            <a:chExt cx="318225" cy="316650"/>
          </a:xfrm>
        </p:grpSpPr>
        <p:sp>
          <p:nvSpPr>
            <p:cNvPr id="82" name="Google Shape;7371;p14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7372;p14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373;p14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7374;p14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11</a:t>
            </a:r>
            <a:endParaRPr lang="nn-NO" sz="2500" b="1" dirty="0">
              <a:solidFill>
                <a:schemeClr val="tx1"/>
              </a:solidFill>
            </a:endParaRPr>
          </a:p>
        </p:txBody>
      </p:sp>
    </p:spTree>
    <p:extLst>
      <p:ext uri="{BB962C8B-B14F-4D97-AF65-F5344CB8AC3E}">
        <p14:creationId xmlns:p14="http://schemas.microsoft.com/office/powerpoint/2010/main" val="6169417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44"/>
                                        </p:tgtEl>
                                        <p:attrNameLst>
                                          <p:attrName>style.visibility</p:attrName>
                                        </p:attrNameLst>
                                      </p:cBhvr>
                                      <p:to>
                                        <p:strVal val="visible"/>
                                      </p:to>
                                    </p:set>
                                    <p:anim calcmode="lin" valueType="num">
                                      <p:cBhvr additive="base">
                                        <p:cTn id="7" dur="1000"/>
                                        <p:tgtEl>
                                          <p:spTgt spid="94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40"/>
                                        </p:tgtEl>
                                        <p:attrNameLst>
                                          <p:attrName>style.visibility</p:attrName>
                                        </p:attrNameLst>
                                      </p:cBhvr>
                                      <p:to>
                                        <p:strVal val="visible"/>
                                      </p:to>
                                    </p:set>
                                    <p:anim calcmode="lin" valueType="num">
                                      <p:cBhvr additive="base">
                                        <p:cTn id="12" dur="1000"/>
                                        <p:tgtEl>
                                          <p:spTgt spid="940"/>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941"/>
                                        </p:tgtEl>
                                        <p:attrNameLst>
                                          <p:attrName>style.visibility</p:attrName>
                                        </p:attrNameLst>
                                      </p:cBhvr>
                                      <p:to>
                                        <p:strVal val="visible"/>
                                      </p:to>
                                    </p:set>
                                    <p:anim calcmode="lin" valueType="num">
                                      <p:cBhvr additive="base">
                                        <p:cTn id="15" dur="1000"/>
                                        <p:tgtEl>
                                          <p:spTgt spid="941"/>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938"/>
                                        </p:tgtEl>
                                        <p:attrNameLst>
                                          <p:attrName>style.visibility</p:attrName>
                                        </p:attrNameLst>
                                      </p:cBhvr>
                                      <p:to>
                                        <p:strVal val="visible"/>
                                      </p:to>
                                    </p:set>
                                    <p:anim calcmode="lin" valueType="num">
                                      <p:cBhvr additive="base">
                                        <p:cTn id="20" dur="1000"/>
                                        <p:tgtEl>
                                          <p:spTgt spid="938"/>
                                        </p:tgtEl>
                                        <p:attrNameLst>
                                          <p:attrName>ppt_x</p:attrName>
                                        </p:attrNameLst>
                                      </p:cBhvr>
                                      <p:tavLst>
                                        <p:tav tm="0">
                                          <p:val>
                                            <p:strVal val="#ppt_x+1"/>
                                          </p:val>
                                        </p:tav>
                                        <p:tav tm="100000">
                                          <p:val>
                                            <p:strVal val="#ppt_x"/>
                                          </p:val>
                                        </p:tav>
                                      </p:tavLst>
                                    </p:anim>
                                  </p:childTnLst>
                                </p:cTn>
                              </p:par>
                              <p:par>
                                <p:cTn id="21" presetID="2" presetClass="entr" presetSubtype="2" fill="hold" nodeType="withEffect">
                                  <p:stCondLst>
                                    <p:cond delay="0"/>
                                  </p:stCondLst>
                                  <p:childTnLst>
                                    <p:set>
                                      <p:cBhvr>
                                        <p:cTn id="22" dur="1" fill="hold">
                                          <p:stCondLst>
                                            <p:cond delay="0"/>
                                          </p:stCondLst>
                                        </p:cTn>
                                        <p:tgtEl>
                                          <p:spTgt spid="939"/>
                                        </p:tgtEl>
                                        <p:attrNameLst>
                                          <p:attrName>style.visibility</p:attrName>
                                        </p:attrNameLst>
                                      </p:cBhvr>
                                      <p:to>
                                        <p:strVal val="visible"/>
                                      </p:to>
                                    </p:set>
                                    <p:anim calcmode="lin" valueType="num">
                                      <p:cBhvr additive="base">
                                        <p:cTn id="23" dur="1000"/>
                                        <p:tgtEl>
                                          <p:spTgt spid="939"/>
                                        </p:tgtEl>
                                        <p:attrNameLst>
                                          <p:attrName>ppt_x</p:attrName>
                                        </p:attrNameLst>
                                      </p:cBhvr>
                                      <p:tavLst>
                                        <p:tav tm="0">
                                          <p:val>
                                            <p:strVal val="#ppt_x+1"/>
                                          </p:val>
                                        </p:tav>
                                        <p:tav tm="100000">
                                          <p:val>
                                            <p:strVal val="#ppt_x"/>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nodeType="clickEffect">
                                  <p:stCondLst>
                                    <p:cond delay="0"/>
                                  </p:stCondLst>
                                  <p:childTnLst>
                                    <p:set>
                                      <p:cBhvr>
                                        <p:cTn id="27" dur="1" fill="hold">
                                          <p:stCondLst>
                                            <p:cond delay="0"/>
                                          </p:stCondLst>
                                        </p:cTn>
                                        <p:tgtEl>
                                          <p:spTgt spid="942"/>
                                        </p:tgtEl>
                                        <p:attrNameLst>
                                          <p:attrName>style.visibility</p:attrName>
                                        </p:attrNameLst>
                                      </p:cBhvr>
                                      <p:to>
                                        <p:strVal val="visible"/>
                                      </p:to>
                                    </p:set>
                                    <p:anim calcmode="lin" valueType="num">
                                      <p:cBhvr additive="base">
                                        <p:cTn id="28" dur="1000"/>
                                        <p:tgtEl>
                                          <p:spTgt spid="942"/>
                                        </p:tgtEl>
                                        <p:attrNameLst>
                                          <p:attrName>ppt_x</p:attrName>
                                        </p:attrNameLst>
                                      </p:cBhvr>
                                      <p:tavLst>
                                        <p:tav tm="0">
                                          <p:val>
                                            <p:strVal val="#ppt_x+1"/>
                                          </p:val>
                                        </p:tav>
                                        <p:tav tm="100000">
                                          <p:val>
                                            <p:strVal val="#ppt_x"/>
                                          </p:val>
                                        </p:tav>
                                      </p:tavLst>
                                    </p:anim>
                                  </p:childTnLst>
                                </p:cTn>
                              </p:par>
                              <p:par>
                                <p:cTn id="29" presetID="2" presetClass="entr" presetSubtype="2" fill="hold" nodeType="withEffect">
                                  <p:stCondLst>
                                    <p:cond delay="0"/>
                                  </p:stCondLst>
                                  <p:childTnLst>
                                    <p:set>
                                      <p:cBhvr>
                                        <p:cTn id="30" dur="1" fill="hold">
                                          <p:stCondLst>
                                            <p:cond delay="0"/>
                                          </p:stCondLst>
                                        </p:cTn>
                                        <p:tgtEl>
                                          <p:spTgt spid="943"/>
                                        </p:tgtEl>
                                        <p:attrNameLst>
                                          <p:attrName>style.visibility</p:attrName>
                                        </p:attrNameLst>
                                      </p:cBhvr>
                                      <p:to>
                                        <p:strVal val="visible"/>
                                      </p:to>
                                    </p:set>
                                    <p:anim calcmode="lin" valueType="num">
                                      <p:cBhvr additive="base">
                                        <p:cTn id="31" dur="1000"/>
                                        <p:tgtEl>
                                          <p:spTgt spid="943"/>
                                        </p:tgtEl>
                                        <p:attrNameLst>
                                          <p:attrName>ppt_x</p:attrName>
                                        </p:attrNameLst>
                                      </p:cBhvr>
                                      <p:tavLst>
                                        <p:tav tm="0">
                                          <p:val>
                                            <p:strVal val="#ppt_x+1"/>
                                          </p:val>
                                        </p:tav>
                                        <p:tav tm="100000">
                                          <p:val>
                                            <p:strVal val="#ppt_x"/>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nodeType="clickEffect">
                                  <p:stCondLst>
                                    <p:cond delay="0"/>
                                  </p:stCondLst>
                                  <p:childTnLst>
                                    <p:set>
                                      <p:cBhvr>
                                        <p:cTn id="35" dur="1" fill="hold">
                                          <p:stCondLst>
                                            <p:cond delay="0"/>
                                          </p:stCondLst>
                                        </p:cTn>
                                        <p:tgtEl>
                                          <p:spTgt spid="947"/>
                                        </p:tgtEl>
                                        <p:attrNameLst>
                                          <p:attrName>style.visibility</p:attrName>
                                        </p:attrNameLst>
                                      </p:cBhvr>
                                      <p:to>
                                        <p:strVal val="visible"/>
                                      </p:to>
                                    </p:set>
                                    <p:anim calcmode="lin" valueType="num">
                                      <p:cBhvr additive="base">
                                        <p:cTn id="36" dur="1000"/>
                                        <p:tgtEl>
                                          <p:spTgt spid="947"/>
                                        </p:tgtEl>
                                        <p:attrNameLst>
                                          <p:attrName>ppt_x</p:attrName>
                                        </p:attrNameLst>
                                      </p:cBhvr>
                                      <p:tavLst>
                                        <p:tav tm="0">
                                          <p:val>
                                            <p:strVal val="#ppt_x+1"/>
                                          </p:val>
                                        </p:tav>
                                        <p:tav tm="100000">
                                          <p:val>
                                            <p:strVal val="#ppt_x"/>
                                          </p:val>
                                        </p:tav>
                                      </p:tavLst>
                                    </p:anim>
                                  </p:childTnLst>
                                </p:cTn>
                              </p:par>
                              <p:par>
                                <p:cTn id="37" presetID="2" presetClass="entr" presetSubtype="2" fill="hold" nodeType="withEffect">
                                  <p:stCondLst>
                                    <p:cond delay="0"/>
                                  </p:stCondLst>
                                  <p:childTnLst>
                                    <p:set>
                                      <p:cBhvr>
                                        <p:cTn id="38" dur="1" fill="hold">
                                          <p:stCondLst>
                                            <p:cond delay="0"/>
                                          </p:stCondLst>
                                        </p:cTn>
                                        <p:tgtEl>
                                          <p:spTgt spid="948"/>
                                        </p:tgtEl>
                                        <p:attrNameLst>
                                          <p:attrName>style.visibility</p:attrName>
                                        </p:attrNameLst>
                                      </p:cBhvr>
                                      <p:to>
                                        <p:strVal val="visible"/>
                                      </p:to>
                                    </p:set>
                                    <p:anim calcmode="lin" valueType="num">
                                      <p:cBhvr additive="base">
                                        <p:cTn id="39" dur="1000"/>
                                        <p:tgtEl>
                                          <p:spTgt spid="948"/>
                                        </p:tgtEl>
                                        <p:attrNameLst>
                                          <p:attrName>ppt_x</p:attrName>
                                        </p:attrNameLst>
                                      </p:cBhvr>
                                      <p:tavLst>
                                        <p:tav tm="0">
                                          <p:val>
                                            <p:strVal val="#ppt_x+1"/>
                                          </p:val>
                                        </p:tav>
                                        <p:tav tm="100000">
                                          <p:val>
                                            <p:strVal val="#ppt_x"/>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2" fill="hold" nodeType="clickEffect">
                                  <p:stCondLst>
                                    <p:cond delay="0"/>
                                  </p:stCondLst>
                                  <p:childTnLst>
                                    <p:set>
                                      <p:cBhvr>
                                        <p:cTn id="43" dur="1" fill="hold">
                                          <p:stCondLst>
                                            <p:cond delay="0"/>
                                          </p:stCondLst>
                                        </p:cTn>
                                        <p:tgtEl>
                                          <p:spTgt spid="945"/>
                                        </p:tgtEl>
                                        <p:attrNameLst>
                                          <p:attrName>style.visibility</p:attrName>
                                        </p:attrNameLst>
                                      </p:cBhvr>
                                      <p:to>
                                        <p:strVal val="visible"/>
                                      </p:to>
                                    </p:set>
                                    <p:anim calcmode="lin" valueType="num">
                                      <p:cBhvr additive="base">
                                        <p:cTn id="44" dur="1000"/>
                                        <p:tgtEl>
                                          <p:spTgt spid="945"/>
                                        </p:tgtEl>
                                        <p:attrNameLst>
                                          <p:attrName>ppt_x</p:attrName>
                                        </p:attrNameLst>
                                      </p:cBhvr>
                                      <p:tavLst>
                                        <p:tav tm="0">
                                          <p:val>
                                            <p:strVal val="#ppt_x+1"/>
                                          </p:val>
                                        </p:tav>
                                        <p:tav tm="100000">
                                          <p:val>
                                            <p:strVal val="#ppt_x"/>
                                          </p:val>
                                        </p:tav>
                                      </p:tavLst>
                                    </p:anim>
                                  </p:childTnLst>
                                </p:cTn>
                              </p:par>
                              <p:par>
                                <p:cTn id="45" presetID="2" presetClass="entr" presetSubtype="2" fill="hold" nodeType="withEffect">
                                  <p:stCondLst>
                                    <p:cond delay="0"/>
                                  </p:stCondLst>
                                  <p:childTnLst>
                                    <p:set>
                                      <p:cBhvr>
                                        <p:cTn id="46" dur="1" fill="hold">
                                          <p:stCondLst>
                                            <p:cond delay="0"/>
                                          </p:stCondLst>
                                        </p:cTn>
                                        <p:tgtEl>
                                          <p:spTgt spid="946"/>
                                        </p:tgtEl>
                                        <p:attrNameLst>
                                          <p:attrName>style.visibility</p:attrName>
                                        </p:attrNameLst>
                                      </p:cBhvr>
                                      <p:to>
                                        <p:strVal val="visible"/>
                                      </p:to>
                                    </p:set>
                                    <p:anim calcmode="lin" valueType="num">
                                      <p:cBhvr additive="base">
                                        <p:cTn id="47" dur="1000"/>
                                        <p:tgtEl>
                                          <p:spTgt spid="946"/>
                                        </p:tgtEl>
                                        <p:attrNameLst>
                                          <p:attrName>ppt_x</p:attrName>
                                        </p:attrNameLst>
                                      </p:cBhvr>
                                      <p:tavLst>
                                        <p:tav tm="0">
                                          <p:val>
                                            <p:strVal val="#ppt_x+1"/>
                                          </p:val>
                                        </p:tav>
                                        <p:tav tm="100000">
                                          <p:val>
                                            <p:strVal val="#ppt_x"/>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2" fill="hold" nodeType="clickEffect">
                                  <p:stCondLst>
                                    <p:cond delay="0"/>
                                  </p:stCondLst>
                                  <p:childTnLst>
                                    <p:set>
                                      <p:cBhvr>
                                        <p:cTn id="51" dur="1" fill="hold">
                                          <p:stCondLst>
                                            <p:cond delay="0"/>
                                          </p:stCondLst>
                                        </p:cTn>
                                        <p:tgtEl>
                                          <p:spTgt spid="949"/>
                                        </p:tgtEl>
                                        <p:attrNameLst>
                                          <p:attrName>style.visibility</p:attrName>
                                        </p:attrNameLst>
                                      </p:cBhvr>
                                      <p:to>
                                        <p:strVal val="visible"/>
                                      </p:to>
                                    </p:set>
                                    <p:anim calcmode="lin" valueType="num">
                                      <p:cBhvr additive="base">
                                        <p:cTn id="52" dur="1000"/>
                                        <p:tgtEl>
                                          <p:spTgt spid="949"/>
                                        </p:tgtEl>
                                        <p:attrNameLst>
                                          <p:attrName>ppt_x</p:attrName>
                                        </p:attrNameLst>
                                      </p:cBhvr>
                                      <p:tavLst>
                                        <p:tav tm="0">
                                          <p:val>
                                            <p:strVal val="#ppt_x+1"/>
                                          </p:val>
                                        </p:tav>
                                        <p:tav tm="100000">
                                          <p:val>
                                            <p:strVal val="#ppt_x"/>
                                          </p:val>
                                        </p:tav>
                                      </p:tavLst>
                                    </p:anim>
                                  </p:childTnLst>
                                </p:cTn>
                              </p:par>
                              <p:par>
                                <p:cTn id="53" presetID="2" presetClass="entr" presetSubtype="2" fill="hold" nodeType="withEffect">
                                  <p:stCondLst>
                                    <p:cond delay="0"/>
                                  </p:stCondLst>
                                  <p:childTnLst>
                                    <p:set>
                                      <p:cBhvr>
                                        <p:cTn id="54" dur="1" fill="hold">
                                          <p:stCondLst>
                                            <p:cond delay="0"/>
                                          </p:stCondLst>
                                        </p:cTn>
                                        <p:tgtEl>
                                          <p:spTgt spid="950"/>
                                        </p:tgtEl>
                                        <p:attrNameLst>
                                          <p:attrName>style.visibility</p:attrName>
                                        </p:attrNameLst>
                                      </p:cBhvr>
                                      <p:to>
                                        <p:strVal val="visible"/>
                                      </p:to>
                                    </p:set>
                                    <p:anim calcmode="lin" valueType="num">
                                      <p:cBhvr additive="base">
                                        <p:cTn id="55" dur="1000"/>
                                        <p:tgtEl>
                                          <p:spTgt spid="950"/>
                                        </p:tgtEl>
                                        <p:attrNameLst>
                                          <p:attrName>ppt_x</p:attrName>
                                        </p:attrNameLst>
                                      </p:cBhvr>
                                      <p:tavLst>
                                        <p:tav tm="0">
                                          <p:val>
                                            <p:strVal val="#ppt_x+1"/>
                                          </p:val>
                                        </p:tav>
                                        <p:tav tm="100000">
                                          <p:val>
                                            <p:strVal val="#ppt_x"/>
                                          </p:val>
                                        </p:tav>
                                      </p:tavLst>
                                    </p:anim>
                                  </p:childTnLst>
                                </p:cTn>
                              </p:par>
                              <p:par>
                                <p:cTn id="56" presetID="2" presetClass="entr" presetSubtype="4" fill="hold" nodeType="withEffect">
                                  <p:stCondLst>
                                    <p:cond delay="0"/>
                                  </p:stCondLst>
                                  <p:childTnLst>
                                    <p:set>
                                      <p:cBhvr>
                                        <p:cTn id="57" dur="1" fill="hold">
                                          <p:stCondLst>
                                            <p:cond delay="0"/>
                                          </p:stCondLst>
                                        </p:cTn>
                                        <p:tgtEl>
                                          <p:spTgt spid="86"/>
                                        </p:tgtEl>
                                        <p:attrNameLst>
                                          <p:attrName>style.visibility</p:attrName>
                                        </p:attrNameLst>
                                      </p:cBhvr>
                                      <p:to>
                                        <p:strVal val="visible"/>
                                      </p:to>
                                    </p:set>
                                    <p:anim calcmode="lin" valueType="num">
                                      <p:cBhvr additive="base">
                                        <p:cTn id="58" dur="1000"/>
                                        <p:tgtEl>
                                          <p:spTgt spid="8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84"/>
          <p:cNvSpPr txBox="1">
            <a:spLocks noGrp="1"/>
          </p:cNvSpPr>
          <p:nvPr>
            <p:ph type="title"/>
          </p:nvPr>
        </p:nvSpPr>
        <p:spPr>
          <a:xfrm>
            <a:off x="4956100" y="2467375"/>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Imbalance</a:t>
            </a:r>
            <a:endParaRPr dirty="0"/>
          </a:p>
        </p:txBody>
      </p:sp>
      <p:sp>
        <p:nvSpPr>
          <p:cNvPr id="736" name="Google Shape;736;p84"/>
          <p:cNvSpPr txBox="1">
            <a:spLocks noGrp="1"/>
          </p:cNvSpPr>
          <p:nvPr>
            <p:ph type="title" idx="2"/>
          </p:nvPr>
        </p:nvSpPr>
        <p:spPr>
          <a:xfrm>
            <a:off x="4956100" y="1402325"/>
            <a:ext cx="16509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04</a:t>
            </a:r>
            <a:endParaRPr dirty="0"/>
          </a:p>
        </p:txBody>
      </p:sp>
      <p:pic>
        <p:nvPicPr>
          <p:cNvPr id="3" name="Picture 2"/>
          <p:cNvPicPr>
            <a:picLocks noChangeAspect="1"/>
          </p:cNvPicPr>
          <p:nvPr/>
        </p:nvPicPr>
        <p:blipFill>
          <a:blip r:embed="rId3"/>
          <a:stretch>
            <a:fillRect/>
          </a:stretch>
        </p:blipFill>
        <p:spPr>
          <a:xfrm>
            <a:off x="1632465" y="1294719"/>
            <a:ext cx="2387723" cy="2171812"/>
          </a:xfrm>
          <a:prstGeom prst="rect">
            <a:avLst/>
          </a:prstGeom>
        </p:spPr>
      </p:pic>
    </p:spTree>
    <p:extLst>
      <p:ext uri="{BB962C8B-B14F-4D97-AF65-F5344CB8AC3E}">
        <p14:creationId xmlns:p14="http://schemas.microsoft.com/office/powerpoint/2010/main" val="2772401258"/>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93"/>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p>
            <a:pPr marL="0" lvl="0" indent="0"/>
            <a:r>
              <a:rPr lang="en" dirty="0"/>
              <a:t>Work </a:t>
            </a:r>
            <a:r>
              <a:rPr lang="en" dirty="0" smtClean="0"/>
              <a:t>am</a:t>
            </a:r>
            <a:endParaRPr dirty="0"/>
          </a:p>
        </p:txBody>
      </p:sp>
      <p:sp>
        <p:nvSpPr>
          <p:cNvPr id="939" name="Google Shape;939;p93"/>
          <p:cNvSpPr txBox="1">
            <a:spLocks noGrp="1"/>
          </p:cNvSpPr>
          <p:nvPr>
            <p:ph type="subTitle" idx="2"/>
          </p:nvPr>
        </p:nvSpPr>
        <p:spPr>
          <a:xfrm>
            <a:off x="3509000"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-6.0 bikes</a:t>
            </a:r>
            <a:endParaRPr dirty="0"/>
          </a:p>
        </p:txBody>
      </p:sp>
      <p:sp>
        <p:nvSpPr>
          <p:cNvPr id="940" name="Google Shape;940;p93"/>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p>
            <a:pPr marL="0" lvl="0" indent="0"/>
            <a:r>
              <a:rPr lang="en-GB" dirty="0" smtClean="0"/>
              <a:t>Daily usage</a:t>
            </a:r>
            <a:endParaRPr dirty="0"/>
          </a:p>
        </p:txBody>
      </p:sp>
      <p:sp>
        <p:nvSpPr>
          <p:cNvPr id="941" name="Google Shape;941;p93"/>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28 bikes taken/returned</a:t>
            </a:r>
            <a:br>
              <a:rPr lang="en" dirty="0" smtClean="0"/>
            </a:br>
            <a:r>
              <a:rPr lang="en" dirty="0" smtClean="0"/>
              <a:t>at 26 docks</a:t>
            </a:r>
            <a:endParaRPr dirty="0"/>
          </a:p>
        </p:txBody>
      </p:sp>
      <p:sp>
        <p:nvSpPr>
          <p:cNvPr id="942" name="Google Shape;942;p93"/>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p>
            <a:pPr marL="0" lvl="0" indent="0"/>
            <a:r>
              <a:rPr lang="en" dirty="0"/>
              <a:t>Work pm</a:t>
            </a:r>
            <a:endParaRPr dirty="0"/>
          </a:p>
        </p:txBody>
      </p:sp>
      <p:sp>
        <p:nvSpPr>
          <p:cNvPr id="943" name="Google Shape;943;p93"/>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-1.8 bikes</a:t>
            </a:r>
            <a:endParaRPr dirty="0"/>
          </a:p>
        </p:txBody>
      </p:sp>
      <p:sp>
        <p:nvSpPr>
          <p:cNvPr id="944" name="Google Shape;944;p93"/>
          <p:cNvSpPr txBox="1">
            <a:spLocks noGrp="1"/>
          </p:cNvSpPr>
          <p:nvPr>
            <p:ph type="title"/>
          </p:nvPr>
        </p:nvSpPr>
        <p:spPr>
          <a:xfrm>
            <a:off x="482138" y="445025"/>
            <a:ext cx="7589520" cy="572700"/>
          </a:xfrm>
          <a:prstGeom prst="rect">
            <a:avLst/>
          </a:prstGeom>
        </p:spPr>
        <p:txBody>
          <a:bodyPr spcFirstLastPara="1" wrap="square" lIns="91425" tIns="91425" rIns="91425" bIns="91425" anchor="t" anchorCtr="0">
            <a:noAutofit/>
          </a:bodyPr>
          <a:lstStyle/>
          <a:p>
            <a:pPr lvl="0"/>
            <a:r>
              <a:rPr lang="en-GB" dirty="0" smtClean="0">
                <a:solidFill>
                  <a:srgbClr val="FF0000"/>
                </a:solidFill>
              </a:rPr>
              <a:t>Unbalanced: </a:t>
            </a:r>
            <a:r>
              <a:rPr lang="en-GB" dirty="0" smtClean="0"/>
              <a:t>Columbia </a:t>
            </a:r>
            <a:r>
              <a:rPr lang="en-GB" dirty="0"/>
              <a:t>Rd &amp; Georgia Ave NW</a:t>
            </a:r>
            <a:endParaRPr dirty="0"/>
          </a:p>
        </p:txBody>
      </p:sp>
      <p:sp>
        <p:nvSpPr>
          <p:cNvPr id="945" name="Google Shape;945;p93"/>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Fun am</a:t>
            </a:r>
            <a:endParaRPr dirty="0"/>
          </a:p>
        </p:txBody>
      </p:sp>
      <p:sp>
        <p:nvSpPr>
          <p:cNvPr id="946" name="Google Shape;946;p93"/>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-4.2 bikes</a:t>
            </a:r>
            <a:endParaRPr dirty="0"/>
          </a:p>
        </p:txBody>
      </p:sp>
      <p:sp>
        <p:nvSpPr>
          <p:cNvPr id="947" name="Google Shape;947;p93"/>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Bikes added</a:t>
            </a:r>
            <a:endParaRPr dirty="0"/>
          </a:p>
        </p:txBody>
      </p:sp>
      <p:sp>
        <p:nvSpPr>
          <p:cNvPr id="948" name="Google Shape;948;p93"/>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37.1%</a:t>
            </a:r>
            <a:endParaRPr dirty="0"/>
          </a:p>
        </p:txBody>
      </p:sp>
      <p:sp>
        <p:nvSpPr>
          <p:cNvPr id="949" name="Google Shape;949;p93"/>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Fun pm</a:t>
            </a:r>
            <a:endParaRPr dirty="0"/>
          </a:p>
        </p:txBody>
      </p:sp>
      <p:sp>
        <p:nvSpPr>
          <p:cNvPr id="950" name="Google Shape;950;p93"/>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-1.9 bikes</a:t>
            </a:r>
            <a:endParaRPr dirty="0"/>
          </a:p>
        </p:txBody>
      </p:sp>
      <p:grpSp>
        <p:nvGrpSpPr>
          <p:cNvPr id="41" name="Google Shape;6873;p143"/>
          <p:cNvGrpSpPr/>
          <p:nvPr/>
        </p:nvGrpSpPr>
        <p:grpSpPr>
          <a:xfrm>
            <a:off x="1826442" y="3044720"/>
            <a:ext cx="372749" cy="370909"/>
            <a:chOff x="-42994575" y="3950300"/>
            <a:chExt cx="319025" cy="317450"/>
          </a:xfrm>
        </p:grpSpPr>
        <p:sp>
          <p:nvSpPr>
            <p:cNvPr id="42" name="Google Shape;6874;p14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75;p14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76;p14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7529;p144"/>
          <p:cNvGrpSpPr/>
          <p:nvPr/>
        </p:nvGrpSpPr>
        <p:grpSpPr>
          <a:xfrm>
            <a:off x="4420337" y="1349550"/>
            <a:ext cx="349163" cy="349133"/>
            <a:chOff x="4628325" y="3599825"/>
            <a:chExt cx="295400" cy="295375"/>
          </a:xfrm>
        </p:grpSpPr>
        <p:sp>
          <p:nvSpPr>
            <p:cNvPr id="46" name="Google Shape;7530;p14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531;p14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532;p14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533;p14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534;p14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535;p14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536;p14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537;p14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538;p14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539;p14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540;p14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541;p14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8690;p146"/>
          <p:cNvGrpSpPr/>
          <p:nvPr/>
        </p:nvGrpSpPr>
        <p:grpSpPr>
          <a:xfrm>
            <a:off x="6973993" y="3114265"/>
            <a:ext cx="357002" cy="354267"/>
            <a:chOff x="-12163025" y="3214275"/>
            <a:chExt cx="354450" cy="351700"/>
          </a:xfrm>
        </p:grpSpPr>
        <p:sp>
          <p:nvSpPr>
            <p:cNvPr id="59" name="Google Shape;8691;p14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692;p14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693;p14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8955;p147"/>
          <p:cNvGrpSpPr/>
          <p:nvPr/>
        </p:nvGrpSpPr>
        <p:grpSpPr>
          <a:xfrm>
            <a:off x="4345010" y="3020219"/>
            <a:ext cx="453980" cy="422540"/>
            <a:chOff x="-21322300" y="4077125"/>
            <a:chExt cx="307200" cy="285925"/>
          </a:xfrm>
        </p:grpSpPr>
        <p:sp>
          <p:nvSpPr>
            <p:cNvPr id="63" name="Google Shape;8956;p14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957;p14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958;p14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959;p14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960;p14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961;p14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962;p14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963;p14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8964;p14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965;p14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8966;p14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967;p14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304;p144"/>
          <p:cNvGrpSpPr/>
          <p:nvPr/>
        </p:nvGrpSpPr>
        <p:grpSpPr>
          <a:xfrm>
            <a:off x="7017655" y="1346481"/>
            <a:ext cx="366364" cy="365207"/>
            <a:chOff x="-60987850" y="4100950"/>
            <a:chExt cx="316650" cy="315650"/>
          </a:xfrm>
        </p:grpSpPr>
        <p:sp>
          <p:nvSpPr>
            <p:cNvPr id="76" name="Google Shape;7305;p14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306;p14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307;p14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308;p14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309;p14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7370;p144"/>
          <p:cNvGrpSpPr/>
          <p:nvPr/>
        </p:nvGrpSpPr>
        <p:grpSpPr>
          <a:xfrm>
            <a:off x="1811633" y="1379518"/>
            <a:ext cx="368186" cy="366364"/>
            <a:chOff x="-62151950" y="4111775"/>
            <a:chExt cx="318225" cy="316650"/>
          </a:xfrm>
        </p:grpSpPr>
        <p:sp>
          <p:nvSpPr>
            <p:cNvPr id="82" name="Google Shape;7371;p14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7372;p14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373;p14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7374;p14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12</a:t>
            </a:r>
            <a:endParaRPr lang="nn-NO" sz="2500" b="1" dirty="0">
              <a:solidFill>
                <a:schemeClr val="tx1"/>
              </a:solidFill>
            </a:endParaRPr>
          </a:p>
        </p:txBody>
      </p:sp>
    </p:spTree>
    <p:extLst>
      <p:ext uri="{BB962C8B-B14F-4D97-AF65-F5344CB8AC3E}">
        <p14:creationId xmlns:p14="http://schemas.microsoft.com/office/powerpoint/2010/main" val="11703763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44"/>
                                        </p:tgtEl>
                                        <p:attrNameLst>
                                          <p:attrName>style.visibility</p:attrName>
                                        </p:attrNameLst>
                                      </p:cBhvr>
                                      <p:to>
                                        <p:strVal val="visible"/>
                                      </p:to>
                                    </p:set>
                                    <p:anim calcmode="lin" valueType="num">
                                      <p:cBhvr additive="base">
                                        <p:cTn id="7" dur="1000"/>
                                        <p:tgtEl>
                                          <p:spTgt spid="94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40"/>
                                        </p:tgtEl>
                                        <p:attrNameLst>
                                          <p:attrName>style.visibility</p:attrName>
                                        </p:attrNameLst>
                                      </p:cBhvr>
                                      <p:to>
                                        <p:strVal val="visible"/>
                                      </p:to>
                                    </p:set>
                                    <p:anim calcmode="lin" valueType="num">
                                      <p:cBhvr additive="base">
                                        <p:cTn id="12" dur="1000"/>
                                        <p:tgtEl>
                                          <p:spTgt spid="940"/>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941"/>
                                        </p:tgtEl>
                                        <p:attrNameLst>
                                          <p:attrName>style.visibility</p:attrName>
                                        </p:attrNameLst>
                                      </p:cBhvr>
                                      <p:to>
                                        <p:strVal val="visible"/>
                                      </p:to>
                                    </p:set>
                                    <p:anim calcmode="lin" valueType="num">
                                      <p:cBhvr additive="base">
                                        <p:cTn id="15" dur="1000"/>
                                        <p:tgtEl>
                                          <p:spTgt spid="941"/>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938"/>
                                        </p:tgtEl>
                                        <p:attrNameLst>
                                          <p:attrName>style.visibility</p:attrName>
                                        </p:attrNameLst>
                                      </p:cBhvr>
                                      <p:to>
                                        <p:strVal val="visible"/>
                                      </p:to>
                                    </p:set>
                                    <p:anim calcmode="lin" valueType="num">
                                      <p:cBhvr additive="base">
                                        <p:cTn id="20" dur="1000"/>
                                        <p:tgtEl>
                                          <p:spTgt spid="938"/>
                                        </p:tgtEl>
                                        <p:attrNameLst>
                                          <p:attrName>ppt_x</p:attrName>
                                        </p:attrNameLst>
                                      </p:cBhvr>
                                      <p:tavLst>
                                        <p:tav tm="0">
                                          <p:val>
                                            <p:strVal val="#ppt_x+1"/>
                                          </p:val>
                                        </p:tav>
                                        <p:tav tm="100000">
                                          <p:val>
                                            <p:strVal val="#ppt_x"/>
                                          </p:val>
                                        </p:tav>
                                      </p:tavLst>
                                    </p:anim>
                                  </p:childTnLst>
                                </p:cTn>
                              </p:par>
                              <p:par>
                                <p:cTn id="21" presetID="2" presetClass="entr" presetSubtype="2" fill="hold" nodeType="withEffect">
                                  <p:stCondLst>
                                    <p:cond delay="0"/>
                                  </p:stCondLst>
                                  <p:childTnLst>
                                    <p:set>
                                      <p:cBhvr>
                                        <p:cTn id="22" dur="1" fill="hold">
                                          <p:stCondLst>
                                            <p:cond delay="0"/>
                                          </p:stCondLst>
                                        </p:cTn>
                                        <p:tgtEl>
                                          <p:spTgt spid="939"/>
                                        </p:tgtEl>
                                        <p:attrNameLst>
                                          <p:attrName>style.visibility</p:attrName>
                                        </p:attrNameLst>
                                      </p:cBhvr>
                                      <p:to>
                                        <p:strVal val="visible"/>
                                      </p:to>
                                    </p:set>
                                    <p:anim calcmode="lin" valueType="num">
                                      <p:cBhvr additive="base">
                                        <p:cTn id="23" dur="1000"/>
                                        <p:tgtEl>
                                          <p:spTgt spid="939"/>
                                        </p:tgtEl>
                                        <p:attrNameLst>
                                          <p:attrName>ppt_x</p:attrName>
                                        </p:attrNameLst>
                                      </p:cBhvr>
                                      <p:tavLst>
                                        <p:tav tm="0">
                                          <p:val>
                                            <p:strVal val="#ppt_x+1"/>
                                          </p:val>
                                        </p:tav>
                                        <p:tav tm="100000">
                                          <p:val>
                                            <p:strVal val="#ppt_x"/>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nodeType="clickEffect">
                                  <p:stCondLst>
                                    <p:cond delay="0"/>
                                  </p:stCondLst>
                                  <p:childTnLst>
                                    <p:set>
                                      <p:cBhvr>
                                        <p:cTn id="27" dur="1" fill="hold">
                                          <p:stCondLst>
                                            <p:cond delay="0"/>
                                          </p:stCondLst>
                                        </p:cTn>
                                        <p:tgtEl>
                                          <p:spTgt spid="942"/>
                                        </p:tgtEl>
                                        <p:attrNameLst>
                                          <p:attrName>style.visibility</p:attrName>
                                        </p:attrNameLst>
                                      </p:cBhvr>
                                      <p:to>
                                        <p:strVal val="visible"/>
                                      </p:to>
                                    </p:set>
                                    <p:anim calcmode="lin" valueType="num">
                                      <p:cBhvr additive="base">
                                        <p:cTn id="28" dur="1000"/>
                                        <p:tgtEl>
                                          <p:spTgt spid="942"/>
                                        </p:tgtEl>
                                        <p:attrNameLst>
                                          <p:attrName>ppt_x</p:attrName>
                                        </p:attrNameLst>
                                      </p:cBhvr>
                                      <p:tavLst>
                                        <p:tav tm="0">
                                          <p:val>
                                            <p:strVal val="#ppt_x+1"/>
                                          </p:val>
                                        </p:tav>
                                        <p:tav tm="100000">
                                          <p:val>
                                            <p:strVal val="#ppt_x"/>
                                          </p:val>
                                        </p:tav>
                                      </p:tavLst>
                                    </p:anim>
                                  </p:childTnLst>
                                </p:cTn>
                              </p:par>
                              <p:par>
                                <p:cTn id="29" presetID="2" presetClass="entr" presetSubtype="2" fill="hold" nodeType="withEffect">
                                  <p:stCondLst>
                                    <p:cond delay="0"/>
                                  </p:stCondLst>
                                  <p:childTnLst>
                                    <p:set>
                                      <p:cBhvr>
                                        <p:cTn id="30" dur="1" fill="hold">
                                          <p:stCondLst>
                                            <p:cond delay="0"/>
                                          </p:stCondLst>
                                        </p:cTn>
                                        <p:tgtEl>
                                          <p:spTgt spid="943"/>
                                        </p:tgtEl>
                                        <p:attrNameLst>
                                          <p:attrName>style.visibility</p:attrName>
                                        </p:attrNameLst>
                                      </p:cBhvr>
                                      <p:to>
                                        <p:strVal val="visible"/>
                                      </p:to>
                                    </p:set>
                                    <p:anim calcmode="lin" valueType="num">
                                      <p:cBhvr additive="base">
                                        <p:cTn id="31" dur="1000"/>
                                        <p:tgtEl>
                                          <p:spTgt spid="943"/>
                                        </p:tgtEl>
                                        <p:attrNameLst>
                                          <p:attrName>ppt_x</p:attrName>
                                        </p:attrNameLst>
                                      </p:cBhvr>
                                      <p:tavLst>
                                        <p:tav tm="0">
                                          <p:val>
                                            <p:strVal val="#ppt_x+1"/>
                                          </p:val>
                                        </p:tav>
                                        <p:tav tm="100000">
                                          <p:val>
                                            <p:strVal val="#ppt_x"/>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nodeType="clickEffect">
                                  <p:stCondLst>
                                    <p:cond delay="0"/>
                                  </p:stCondLst>
                                  <p:childTnLst>
                                    <p:set>
                                      <p:cBhvr>
                                        <p:cTn id="35" dur="1" fill="hold">
                                          <p:stCondLst>
                                            <p:cond delay="0"/>
                                          </p:stCondLst>
                                        </p:cTn>
                                        <p:tgtEl>
                                          <p:spTgt spid="947"/>
                                        </p:tgtEl>
                                        <p:attrNameLst>
                                          <p:attrName>style.visibility</p:attrName>
                                        </p:attrNameLst>
                                      </p:cBhvr>
                                      <p:to>
                                        <p:strVal val="visible"/>
                                      </p:to>
                                    </p:set>
                                    <p:anim calcmode="lin" valueType="num">
                                      <p:cBhvr additive="base">
                                        <p:cTn id="36" dur="1000"/>
                                        <p:tgtEl>
                                          <p:spTgt spid="947"/>
                                        </p:tgtEl>
                                        <p:attrNameLst>
                                          <p:attrName>ppt_x</p:attrName>
                                        </p:attrNameLst>
                                      </p:cBhvr>
                                      <p:tavLst>
                                        <p:tav tm="0">
                                          <p:val>
                                            <p:strVal val="#ppt_x+1"/>
                                          </p:val>
                                        </p:tav>
                                        <p:tav tm="100000">
                                          <p:val>
                                            <p:strVal val="#ppt_x"/>
                                          </p:val>
                                        </p:tav>
                                      </p:tavLst>
                                    </p:anim>
                                  </p:childTnLst>
                                </p:cTn>
                              </p:par>
                              <p:par>
                                <p:cTn id="37" presetID="2" presetClass="entr" presetSubtype="2" fill="hold" nodeType="withEffect">
                                  <p:stCondLst>
                                    <p:cond delay="0"/>
                                  </p:stCondLst>
                                  <p:childTnLst>
                                    <p:set>
                                      <p:cBhvr>
                                        <p:cTn id="38" dur="1" fill="hold">
                                          <p:stCondLst>
                                            <p:cond delay="0"/>
                                          </p:stCondLst>
                                        </p:cTn>
                                        <p:tgtEl>
                                          <p:spTgt spid="948"/>
                                        </p:tgtEl>
                                        <p:attrNameLst>
                                          <p:attrName>style.visibility</p:attrName>
                                        </p:attrNameLst>
                                      </p:cBhvr>
                                      <p:to>
                                        <p:strVal val="visible"/>
                                      </p:to>
                                    </p:set>
                                    <p:anim calcmode="lin" valueType="num">
                                      <p:cBhvr additive="base">
                                        <p:cTn id="39" dur="1000"/>
                                        <p:tgtEl>
                                          <p:spTgt spid="948"/>
                                        </p:tgtEl>
                                        <p:attrNameLst>
                                          <p:attrName>ppt_x</p:attrName>
                                        </p:attrNameLst>
                                      </p:cBhvr>
                                      <p:tavLst>
                                        <p:tav tm="0">
                                          <p:val>
                                            <p:strVal val="#ppt_x+1"/>
                                          </p:val>
                                        </p:tav>
                                        <p:tav tm="100000">
                                          <p:val>
                                            <p:strVal val="#ppt_x"/>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2" fill="hold" nodeType="clickEffect">
                                  <p:stCondLst>
                                    <p:cond delay="0"/>
                                  </p:stCondLst>
                                  <p:childTnLst>
                                    <p:set>
                                      <p:cBhvr>
                                        <p:cTn id="43" dur="1" fill="hold">
                                          <p:stCondLst>
                                            <p:cond delay="0"/>
                                          </p:stCondLst>
                                        </p:cTn>
                                        <p:tgtEl>
                                          <p:spTgt spid="945"/>
                                        </p:tgtEl>
                                        <p:attrNameLst>
                                          <p:attrName>style.visibility</p:attrName>
                                        </p:attrNameLst>
                                      </p:cBhvr>
                                      <p:to>
                                        <p:strVal val="visible"/>
                                      </p:to>
                                    </p:set>
                                    <p:anim calcmode="lin" valueType="num">
                                      <p:cBhvr additive="base">
                                        <p:cTn id="44" dur="1000"/>
                                        <p:tgtEl>
                                          <p:spTgt spid="945"/>
                                        </p:tgtEl>
                                        <p:attrNameLst>
                                          <p:attrName>ppt_x</p:attrName>
                                        </p:attrNameLst>
                                      </p:cBhvr>
                                      <p:tavLst>
                                        <p:tav tm="0">
                                          <p:val>
                                            <p:strVal val="#ppt_x+1"/>
                                          </p:val>
                                        </p:tav>
                                        <p:tav tm="100000">
                                          <p:val>
                                            <p:strVal val="#ppt_x"/>
                                          </p:val>
                                        </p:tav>
                                      </p:tavLst>
                                    </p:anim>
                                  </p:childTnLst>
                                </p:cTn>
                              </p:par>
                              <p:par>
                                <p:cTn id="45" presetID="2" presetClass="entr" presetSubtype="2" fill="hold" nodeType="withEffect">
                                  <p:stCondLst>
                                    <p:cond delay="0"/>
                                  </p:stCondLst>
                                  <p:childTnLst>
                                    <p:set>
                                      <p:cBhvr>
                                        <p:cTn id="46" dur="1" fill="hold">
                                          <p:stCondLst>
                                            <p:cond delay="0"/>
                                          </p:stCondLst>
                                        </p:cTn>
                                        <p:tgtEl>
                                          <p:spTgt spid="946"/>
                                        </p:tgtEl>
                                        <p:attrNameLst>
                                          <p:attrName>style.visibility</p:attrName>
                                        </p:attrNameLst>
                                      </p:cBhvr>
                                      <p:to>
                                        <p:strVal val="visible"/>
                                      </p:to>
                                    </p:set>
                                    <p:anim calcmode="lin" valueType="num">
                                      <p:cBhvr additive="base">
                                        <p:cTn id="47" dur="1000"/>
                                        <p:tgtEl>
                                          <p:spTgt spid="946"/>
                                        </p:tgtEl>
                                        <p:attrNameLst>
                                          <p:attrName>ppt_x</p:attrName>
                                        </p:attrNameLst>
                                      </p:cBhvr>
                                      <p:tavLst>
                                        <p:tav tm="0">
                                          <p:val>
                                            <p:strVal val="#ppt_x+1"/>
                                          </p:val>
                                        </p:tav>
                                        <p:tav tm="100000">
                                          <p:val>
                                            <p:strVal val="#ppt_x"/>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2" fill="hold" nodeType="clickEffect">
                                  <p:stCondLst>
                                    <p:cond delay="0"/>
                                  </p:stCondLst>
                                  <p:childTnLst>
                                    <p:set>
                                      <p:cBhvr>
                                        <p:cTn id="51" dur="1" fill="hold">
                                          <p:stCondLst>
                                            <p:cond delay="0"/>
                                          </p:stCondLst>
                                        </p:cTn>
                                        <p:tgtEl>
                                          <p:spTgt spid="949"/>
                                        </p:tgtEl>
                                        <p:attrNameLst>
                                          <p:attrName>style.visibility</p:attrName>
                                        </p:attrNameLst>
                                      </p:cBhvr>
                                      <p:to>
                                        <p:strVal val="visible"/>
                                      </p:to>
                                    </p:set>
                                    <p:anim calcmode="lin" valueType="num">
                                      <p:cBhvr additive="base">
                                        <p:cTn id="52" dur="1000"/>
                                        <p:tgtEl>
                                          <p:spTgt spid="949"/>
                                        </p:tgtEl>
                                        <p:attrNameLst>
                                          <p:attrName>ppt_x</p:attrName>
                                        </p:attrNameLst>
                                      </p:cBhvr>
                                      <p:tavLst>
                                        <p:tav tm="0">
                                          <p:val>
                                            <p:strVal val="#ppt_x+1"/>
                                          </p:val>
                                        </p:tav>
                                        <p:tav tm="100000">
                                          <p:val>
                                            <p:strVal val="#ppt_x"/>
                                          </p:val>
                                        </p:tav>
                                      </p:tavLst>
                                    </p:anim>
                                  </p:childTnLst>
                                </p:cTn>
                              </p:par>
                              <p:par>
                                <p:cTn id="53" presetID="2" presetClass="entr" presetSubtype="2" fill="hold" nodeType="withEffect">
                                  <p:stCondLst>
                                    <p:cond delay="0"/>
                                  </p:stCondLst>
                                  <p:childTnLst>
                                    <p:set>
                                      <p:cBhvr>
                                        <p:cTn id="54" dur="1" fill="hold">
                                          <p:stCondLst>
                                            <p:cond delay="0"/>
                                          </p:stCondLst>
                                        </p:cTn>
                                        <p:tgtEl>
                                          <p:spTgt spid="950"/>
                                        </p:tgtEl>
                                        <p:attrNameLst>
                                          <p:attrName>style.visibility</p:attrName>
                                        </p:attrNameLst>
                                      </p:cBhvr>
                                      <p:to>
                                        <p:strVal val="visible"/>
                                      </p:to>
                                    </p:set>
                                    <p:anim calcmode="lin" valueType="num">
                                      <p:cBhvr additive="base">
                                        <p:cTn id="55" dur="1000"/>
                                        <p:tgtEl>
                                          <p:spTgt spid="950"/>
                                        </p:tgtEl>
                                        <p:attrNameLst>
                                          <p:attrName>ppt_x</p:attrName>
                                        </p:attrNameLst>
                                      </p:cBhvr>
                                      <p:tavLst>
                                        <p:tav tm="0">
                                          <p:val>
                                            <p:strVal val="#ppt_x+1"/>
                                          </p:val>
                                        </p:tav>
                                        <p:tav tm="100000">
                                          <p:val>
                                            <p:strVal val="#ppt_x"/>
                                          </p:val>
                                        </p:tav>
                                      </p:tavLst>
                                    </p:anim>
                                  </p:childTnLst>
                                </p:cTn>
                              </p:par>
                              <p:par>
                                <p:cTn id="56" presetID="2" presetClass="entr" presetSubtype="4" fill="hold" nodeType="withEffect">
                                  <p:stCondLst>
                                    <p:cond delay="0"/>
                                  </p:stCondLst>
                                  <p:childTnLst>
                                    <p:set>
                                      <p:cBhvr>
                                        <p:cTn id="57" dur="1" fill="hold">
                                          <p:stCondLst>
                                            <p:cond delay="0"/>
                                          </p:stCondLst>
                                        </p:cTn>
                                        <p:tgtEl>
                                          <p:spTgt spid="86"/>
                                        </p:tgtEl>
                                        <p:attrNameLst>
                                          <p:attrName>style.visibility</p:attrName>
                                        </p:attrNameLst>
                                      </p:cBhvr>
                                      <p:to>
                                        <p:strVal val="visible"/>
                                      </p:to>
                                    </p:set>
                                    <p:anim calcmode="lin" valueType="num">
                                      <p:cBhvr additive="base">
                                        <p:cTn id="58" dur="1000"/>
                                        <p:tgtEl>
                                          <p:spTgt spid="8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75569" y="0"/>
            <a:ext cx="8192861" cy="5143500"/>
          </a:xfrm>
          <a:prstGeom prst="rect">
            <a:avLst/>
          </a:prstGeom>
        </p:spPr>
      </p:pic>
    </p:spTree>
    <p:extLst>
      <p:ext uri="{BB962C8B-B14F-4D97-AF65-F5344CB8AC3E}">
        <p14:creationId xmlns:p14="http://schemas.microsoft.com/office/powerpoint/2010/main" val="3347157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62"/>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Introduction</a:t>
            </a:r>
            <a:endParaRPr dirty="0"/>
          </a:p>
        </p:txBody>
      </p:sp>
      <p:sp>
        <p:nvSpPr>
          <p:cNvPr id="513" name="Google Shape;513;p62"/>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When and where do people ride?</a:t>
            </a:r>
            <a:endParaRPr dirty="0"/>
          </a:p>
        </p:txBody>
      </p:sp>
      <p:sp>
        <p:nvSpPr>
          <p:cNvPr id="514" name="Google Shape;514;p62"/>
          <p:cNvSpPr txBox="1">
            <a:spLocks noGrp="1"/>
          </p:cNvSpPr>
          <p:nvPr>
            <p:ph type="title" idx="4"/>
          </p:nvPr>
        </p:nvSpPr>
        <p:spPr>
          <a:xfrm>
            <a:off x="41664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515" name="Google Shape;515;p62"/>
          <p:cNvSpPr txBox="1">
            <a:spLocks noGrp="1"/>
          </p:cNvSpPr>
          <p:nvPr>
            <p:ph type="title" idx="13"/>
          </p:nvPr>
        </p:nvSpPr>
        <p:spPr>
          <a:xfrm>
            <a:off x="14826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516" name="Google Shape;516;p62"/>
          <p:cNvSpPr txBox="1">
            <a:spLocks noGrp="1"/>
          </p:cNvSpPr>
          <p:nvPr>
            <p:ph type="title" idx="2"/>
          </p:nvPr>
        </p:nvSpPr>
        <p:spPr>
          <a:xfrm>
            <a:off x="14826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517" name="Google Shape;517;p62"/>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Goal</a:t>
            </a:r>
            <a:endParaRPr dirty="0"/>
          </a:p>
        </p:txBody>
      </p:sp>
      <p:sp>
        <p:nvSpPr>
          <p:cNvPr id="518" name="Google Shape;518;p62"/>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dirty="0" smtClean="0"/>
              <a:t>Keep the system in balance</a:t>
            </a:r>
            <a:endParaRPr dirty="0"/>
          </a:p>
        </p:txBody>
      </p:sp>
      <p:sp>
        <p:nvSpPr>
          <p:cNvPr id="519" name="Google Shape;519;p62"/>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Analysis</a:t>
            </a:r>
            <a:endParaRPr dirty="0"/>
          </a:p>
        </p:txBody>
      </p:sp>
      <p:sp>
        <p:nvSpPr>
          <p:cNvPr id="520" name="Google Shape;520;p62"/>
          <p:cNvSpPr txBox="1">
            <a:spLocks noGrp="1"/>
          </p:cNvSpPr>
          <p:nvPr>
            <p:ph type="title" idx="7"/>
          </p:nvPr>
        </p:nvSpPr>
        <p:spPr>
          <a:xfrm>
            <a:off x="68502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521" name="Google Shape;521;p62"/>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Imbalance</a:t>
            </a:r>
            <a:endParaRPr dirty="0"/>
          </a:p>
        </p:txBody>
      </p:sp>
      <p:sp>
        <p:nvSpPr>
          <p:cNvPr id="522" name="Google Shape;522;p62"/>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Causes and remedies</a:t>
            </a:r>
            <a:endParaRPr dirty="0"/>
          </a:p>
        </p:txBody>
      </p:sp>
      <p:sp>
        <p:nvSpPr>
          <p:cNvPr id="523" name="Google Shape;523;p62"/>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KPIs</a:t>
            </a:r>
            <a:endParaRPr dirty="0"/>
          </a:p>
        </p:txBody>
      </p:sp>
      <p:sp>
        <p:nvSpPr>
          <p:cNvPr id="524" name="Google Shape;524;p62"/>
          <p:cNvSpPr txBox="1">
            <a:spLocks noGrp="1"/>
          </p:cNvSpPr>
          <p:nvPr>
            <p:ph type="title" idx="16"/>
          </p:nvPr>
        </p:nvSpPr>
        <p:spPr>
          <a:xfrm>
            <a:off x="41664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
        <p:nvSpPr>
          <p:cNvPr id="525" name="Google Shape;525;p62"/>
          <p:cNvSpPr txBox="1">
            <a:spLocks noGrp="1"/>
          </p:cNvSpPr>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To measure system balance</a:t>
            </a:r>
            <a:endParaRPr dirty="0"/>
          </a:p>
        </p:txBody>
      </p:sp>
      <p:sp>
        <p:nvSpPr>
          <p:cNvPr id="526" name="Google Shape;526;p62"/>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Key takeaways</a:t>
            </a:r>
            <a:endParaRPr dirty="0"/>
          </a:p>
        </p:txBody>
      </p:sp>
      <p:sp>
        <p:nvSpPr>
          <p:cNvPr id="527" name="Google Shape;527;p62"/>
          <p:cNvSpPr txBox="1">
            <a:spLocks noGrp="1"/>
          </p:cNvSpPr>
          <p:nvPr>
            <p:ph type="title" idx="19"/>
          </p:nvPr>
        </p:nvSpPr>
        <p:spPr>
          <a:xfrm>
            <a:off x="68502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06</a:t>
            </a:r>
            <a:endParaRPr/>
          </a:p>
        </p:txBody>
      </p:sp>
      <p:sp>
        <p:nvSpPr>
          <p:cNvPr id="529" name="Google Shape;529;p62"/>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Contents</a:t>
            </a:r>
            <a:endParaRPr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29"/>
                                        </p:tgtEl>
                                        <p:attrNameLst>
                                          <p:attrName>style.visibility</p:attrName>
                                        </p:attrNameLst>
                                      </p:cBhvr>
                                      <p:to>
                                        <p:strVal val="visible"/>
                                      </p:to>
                                    </p:set>
                                    <p:anim calcmode="lin" valueType="num">
                                      <p:cBhvr additive="base">
                                        <p:cTn id="7" dur="1000"/>
                                        <p:tgtEl>
                                          <p:spTgt spid="52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511"/>
                                        </p:tgtEl>
                                        <p:attrNameLst>
                                          <p:attrName>style.visibility</p:attrName>
                                        </p:attrNameLst>
                                      </p:cBhvr>
                                      <p:to>
                                        <p:strVal val="visible"/>
                                      </p:to>
                                    </p:set>
                                    <p:anim calcmode="lin" valueType="num">
                                      <p:cBhvr additive="base">
                                        <p:cTn id="12" dur="1000"/>
                                        <p:tgtEl>
                                          <p:spTgt spid="511"/>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516"/>
                                        </p:tgtEl>
                                        <p:attrNameLst>
                                          <p:attrName>style.visibility</p:attrName>
                                        </p:attrNameLst>
                                      </p:cBhvr>
                                      <p:to>
                                        <p:strVal val="visible"/>
                                      </p:to>
                                    </p:set>
                                    <p:anim calcmode="lin" valueType="num">
                                      <p:cBhvr additive="base">
                                        <p:cTn id="15" dur="1000"/>
                                        <p:tgtEl>
                                          <p:spTgt spid="516"/>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514"/>
                                        </p:tgtEl>
                                        <p:attrNameLst>
                                          <p:attrName>style.visibility</p:attrName>
                                        </p:attrNameLst>
                                      </p:cBhvr>
                                      <p:to>
                                        <p:strVal val="visible"/>
                                      </p:to>
                                    </p:set>
                                    <p:anim calcmode="lin" valueType="num">
                                      <p:cBhvr additive="base">
                                        <p:cTn id="20" dur="1000"/>
                                        <p:tgtEl>
                                          <p:spTgt spid="514"/>
                                        </p:tgtEl>
                                        <p:attrNameLst>
                                          <p:attrName>ppt_x</p:attrName>
                                        </p:attrNameLst>
                                      </p:cBhvr>
                                      <p:tavLst>
                                        <p:tav tm="0">
                                          <p:val>
                                            <p:strVal val="#ppt_x+1"/>
                                          </p:val>
                                        </p:tav>
                                        <p:tav tm="100000">
                                          <p:val>
                                            <p:strVal val="#ppt_x"/>
                                          </p:val>
                                        </p:tav>
                                      </p:tavLst>
                                    </p:anim>
                                  </p:childTnLst>
                                </p:cTn>
                              </p:par>
                              <p:par>
                                <p:cTn id="21" presetID="2" presetClass="entr" presetSubtype="2" fill="hold" nodeType="withEffect">
                                  <p:stCondLst>
                                    <p:cond delay="0"/>
                                  </p:stCondLst>
                                  <p:childTnLst>
                                    <p:set>
                                      <p:cBhvr>
                                        <p:cTn id="22" dur="1" fill="hold">
                                          <p:stCondLst>
                                            <p:cond delay="0"/>
                                          </p:stCondLst>
                                        </p:cTn>
                                        <p:tgtEl>
                                          <p:spTgt spid="517"/>
                                        </p:tgtEl>
                                        <p:attrNameLst>
                                          <p:attrName>style.visibility</p:attrName>
                                        </p:attrNameLst>
                                      </p:cBhvr>
                                      <p:to>
                                        <p:strVal val="visible"/>
                                      </p:to>
                                    </p:set>
                                    <p:anim calcmode="lin" valueType="num">
                                      <p:cBhvr additive="base">
                                        <p:cTn id="23" dur="1000"/>
                                        <p:tgtEl>
                                          <p:spTgt spid="517"/>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518"/>
                                        </p:tgtEl>
                                        <p:attrNameLst>
                                          <p:attrName>style.visibility</p:attrName>
                                        </p:attrNameLst>
                                      </p:cBhvr>
                                      <p:to>
                                        <p:strVal val="visible"/>
                                      </p:to>
                                    </p:set>
                                    <p:anim calcmode="lin" valueType="num">
                                      <p:cBhvr additive="base">
                                        <p:cTn id="26" dur="1000"/>
                                        <p:tgtEl>
                                          <p:spTgt spid="518"/>
                                        </p:tgtEl>
                                        <p:attrNameLst>
                                          <p:attrName>ppt_x</p:attrName>
                                        </p:attrNameLst>
                                      </p:cBhvr>
                                      <p:tavLst>
                                        <p:tav tm="0">
                                          <p:val>
                                            <p:strVal val="#ppt_x+1"/>
                                          </p:val>
                                        </p:tav>
                                        <p:tav tm="100000">
                                          <p:val>
                                            <p:strVal val="#ppt_x"/>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513"/>
                                        </p:tgtEl>
                                        <p:attrNameLst>
                                          <p:attrName>style.visibility</p:attrName>
                                        </p:attrNameLst>
                                      </p:cBhvr>
                                      <p:to>
                                        <p:strVal val="visible"/>
                                      </p:to>
                                    </p:set>
                                    <p:anim calcmode="lin" valueType="num">
                                      <p:cBhvr additive="base">
                                        <p:cTn id="31" dur="1000"/>
                                        <p:tgtEl>
                                          <p:spTgt spid="513"/>
                                        </p:tgtEl>
                                        <p:attrNameLst>
                                          <p:attrName>ppt_x</p:attrName>
                                        </p:attrNameLst>
                                      </p:cBhvr>
                                      <p:tavLst>
                                        <p:tav tm="0">
                                          <p:val>
                                            <p:strVal val="#ppt_x+1"/>
                                          </p:val>
                                        </p:tav>
                                        <p:tav tm="100000">
                                          <p:val>
                                            <p:strVal val="#ppt_x"/>
                                          </p:val>
                                        </p:tav>
                                      </p:tavLst>
                                    </p:anim>
                                  </p:childTnLst>
                                </p:cTn>
                              </p:par>
                              <p:par>
                                <p:cTn id="32" presetID="2" presetClass="entr" presetSubtype="2" fill="hold" nodeType="withEffect">
                                  <p:stCondLst>
                                    <p:cond delay="0"/>
                                  </p:stCondLst>
                                  <p:childTnLst>
                                    <p:set>
                                      <p:cBhvr>
                                        <p:cTn id="33" dur="1" fill="hold">
                                          <p:stCondLst>
                                            <p:cond delay="0"/>
                                          </p:stCondLst>
                                        </p:cTn>
                                        <p:tgtEl>
                                          <p:spTgt spid="519"/>
                                        </p:tgtEl>
                                        <p:attrNameLst>
                                          <p:attrName>style.visibility</p:attrName>
                                        </p:attrNameLst>
                                      </p:cBhvr>
                                      <p:to>
                                        <p:strVal val="visible"/>
                                      </p:to>
                                    </p:set>
                                    <p:anim calcmode="lin" valueType="num">
                                      <p:cBhvr additive="base">
                                        <p:cTn id="34" dur="1000"/>
                                        <p:tgtEl>
                                          <p:spTgt spid="519"/>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520"/>
                                        </p:tgtEl>
                                        <p:attrNameLst>
                                          <p:attrName>style.visibility</p:attrName>
                                        </p:attrNameLst>
                                      </p:cBhvr>
                                      <p:to>
                                        <p:strVal val="visible"/>
                                      </p:to>
                                    </p:set>
                                    <p:anim calcmode="lin" valueType="num">
                                      <p:cBhvr additive="base">
                                        <p:cTn id="37" dur="1000"/>
                                        <p:tgtEl>
                                          <p:spTgt spid="520"/>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nodeType="clickEffect">
                                  <p:stCondLst>
                                    <p:cond delay="0"/>
                                  </p:stCondLst>
                                  <p:childTnLst>
                                    <p:set>
                                      <p:cBhvr>
                                        <p:cTn id="41" dur="1" fill="hold">
                                          <p:stCondLst>
                                            <p:cond delay="0"/>
                                          </p:stCondLst>
                                        </p:cTn>
                                        <p:tgtEl>
                                          <p:spTgt spid="515"/>
                                        </p:tgtEl>
                                        <p:attrNameLst>
                                          <p:attrName>style.visibility</p:attrName>
                                        </p:attrNameLst>
                                      </p:cBhvr>
                                      <p:to>
                                        <p:strVal val="visible"/>
                                      </p:to>
                                    </p:set>
                                    <p:anim calcmode="lin" valueType="num">
                                      <p:cBhvr additive="base">
                                        <p:cTn id="42" dur="1000"/>
                                        <p:tgtEl>
                                          <p:spTgt spid="515"/>
                                        </p:tgtEl>
                                        <p:attrNameLst>
                                          <p:attrName>ppt_x</p:attrName>
                                        </p:attrNameLst>
                                      </p:cBhvr>
                                      <p:tavLst>
                                        <p:tav tm="0">
                                          <p:val>
                                            <p:strVal val="#ppt_x+1"/>
                                          </p:val>
                                        </p:tav>
                                        <p:tav tm="100000">
                                          <p:val>
                                            <p:strVal val="#ppt_x"/>
                                          </p:val>
                                        </p:tav>
                                      </p:tavLst>
                                    </p:anim>
                                  </p:childTnLst>
                                </p:cTn>
                              </p:par>
                              <p:par>
                                <p:cTn id="43" presetID="2" presetClass="entr" presetSubtype="2" fill="hold" nodeType="withEffect">
                                  <p:stCondLst>
                                    <p:cond delay="0"/>
                                  </p:stCondLst>
                                  <p:childTnLst>
                                    <p:set>
                                      <p:cBhvr>
                                        <p:cTn id="44" dur="1" fill="hold">
                                          <p:stCondLst>
                                            <p:cond delay="0"/>
                                          </p:stCondLst>
                                        </p:cTn>
                                        <p:tgtEl>
                                          <p:spTgt spid="521"/>
                                        </p:tgtEl>
                                        <p:attrNameLst>
                                          <p:attrName>style.visibility</p:attrName>
                                        </p:attrNameLst>
                                      </p:cBhvr>
                                      <p:to>
                                        <p:strVal val="visible"/>
                                      </p:to>
                                    </p:set>
                                    <p:anim calcmode="lin" valueType="num">
                                      <p:cBhvr additive="base">
                                        <p:cTn id="45" dur="1000"/>
                                        <p:tgtEl>
                                          <p:spTgt spid="521"/>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522"/>
                                        </p:tgtEl>
                                        <p:attrNameLst>
                                          <p:attrName>style.visibility</p:attrName>
                                        </p:attrNameLst>
                                      </p:cBhvr>
                                      <p:to>
                                        <p:strVal val="visible"/>
                                      </p:to>
                                    </p:set>
                                    <p:anim calcmode="lin" valueType="num">
                                      <p:cBhvr additive="base">
                                        <p:cTn id="48" dur="1000"/>
                                        <p:tgtEl>
                                          <p:spTgt spid="522"/>
                                        </p:tgtEl>
                                        <p:attrNameLst>
                                          <p:attrName>ppt_x</p:attrName>
                                        </p:attrNameLst>
                                      </p:cBhvr>
                                      <p:tavLst>
                                        <p:tav tm="0">
                                          <p:val>
                                            <p:strVal val="#ppt_x+1"/>
                                          </p:val>
                                        </p:tav>
                                        <p:tav tm="100000">
                                          <p:val>
                                            <p:strVal val="#ppt_x"/>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2" fill="hold" nodeType="clickEffect">
                                  <p:stCondLst>
                                    <p:cond delay="0"/>
                                  </p:stCondLst>
                                  <p:childTnLst>
                                    <p:set>
                                      <p:cBhvr>
                                        <p:cTn id="52" dur="1" fill="hold">
                                          <p:stCondLst>
                                            <p:cond delay="0"/>
                                          </p:stCondLst>
                                        </p:cTn>
                                        <p:tgtEl>
                                          <p:spTgt spid="523"/>
                                        </p:tgtEl>
                                        <p:attrNameLst>
                                          <p:attrName>style.visibility</p:attrName>
                                        </p:attrNameLst>
                                      </p:cBhvr>
                                      <p:to>
                                        <p:strVal val="visible"/>
                                      </p:to>
                                    </p:set>
                                    <p:anim calcmode="lin" valueType="num">
                                      <p:cBhvr additive="base">
                                        <p:cTn id="53" dur="1000"/>
                                        <p:tgtEl>
                                          <p:spTgt spid="523"/>
                                        </p:tgtEl>
                                        <p:attrNameLst>
                                          <p:attrName>ppt_x</p:attrName>
                                        </p:attrNameLst>
                                      </p:cBhvr>
                                      <p:tavLst>
                                        <p:tav tm="0">
                                          <p:val>
                                            <p:strVal val="#ppt_x+1"/>
                                          </p:val>
                                        </p:tav>
                                        <p:tav tm="100000">
                                          <p:val>
                                            <p:strVal val="#ppt_x"/>
                                          </p:val>
                                        </p:tav>
                                      </p:tavLst>
                                    </p:anim>
                                  </p:childTnLst>
                                </p:cTn>
                              </p:par>
                              <p:par>
                                <p:cTn id="54" presetID="2" presetClass="entr" presetSubtype="2" fill="hold" nodeType="withEffect">
                                  <p:stCondLst>
                                    <p:cond delay="0"/>
                                  </p:stCondLst>
                                  <p:childTnLst>
                                    <p:set>
                                      <p:cBhvr>
                                        <p:cTn id="55" dur="1" fill="hold">
                                          <p:stCondLst>
                                            <p:cond delay="0"/>
                                          </p:stCondLst>
                                        </p:cTn>
                                        <p:tgtEl>
                                          <p:spTgt spid="524"/>
                                        </p:tgtEl>
                                        <p:attrNameLst>
                                          <p:attrName>style.visibility</p:attrName>
                                        </p:attrNameLst>
                                      </p:cBhvr>
                                      <p:to>
                                        <p:strVal val="visible"/>
                                      </p:to>
                                    </p:set>
                                    <p:anim calcmode="lin" valueType="num">
                                      <p:cBhvr additive="base">
                                        <p:cTn id="56" dur="1000"/>
                                        <p:tgtEl>
                                          <p:spTgt spid="524"/>
                                        </p:tgtEl>
                                        <p:attrNameLst>
                                          <p:attrName>ppt_x</p:attrName>
                                        </p:attrNameLst>
                                      </p:cBhvr>
                                      <p:tavLst>
                                        <p:tav tm="0">
                                          <p:val>
                                            <p:strVal val="#ppt_x+1"/>
                                          </p:val>
                                        </p:tav>
                                        <p:tav tm="100000">
                                          <p:val>
                                            <p:strVal val="#ppt_x"/>
                                          </p:val>
                                        </p:tav>
                                      </p:tavLst>
                                    </p:anim>
                                  </p:childTnLst>
                                </p:cTn>
                              </p:par>
                              <p:par>
                                <p:cTn id="57" presetID="2" presetClass="entr" presetSubtype="2" fill="hold" nodeType="withEffect">
                                  <p:stCondLst>
                                    <p:cond delay="0"/>
                                  </p:stCondLst>
                                  <p:childTnLst>
                                    <p:set>
                                      <p:cBhvr>
                                        <p:cTn id="58" dur="1" fill="hold">
                                          <p:stCondLst>
                                            <p:cond delay="0"/>
                                          </p:stCondLst>
                                        </p:cTn>
                                        <p:tgtEl>
                                          <p:spTgt spid="525"/>
                                        </p:tgtEl>
                                        <p:attrNameLst>
                                          <p:attrName>style.visibility</p:attrName>
                                        </p:attrNameLst>
                                      </p:cBhvr>
                                      <p:to>
                                        <p:strVal val="visible"/>
                                      </p:to>
                                    </p:set>
                                    <p:anim calcmode="lin" valueType="num">
                                      <p:cBhvr additive="base">
                                        <p:cTn id="59" dur="1000"/>
                                        <p:tgtEl>
                                          <p:spTgt spid="525"/>
                                        </p:tgtEl>
                                        <p:attrNameLst>
                                          <p:attrName>ppt_x</p:attrName>
                                        </p:attrNameLst>
                                      </p:cBhvr>
                                      <p:tavLst>
                                        <p:tav tm="0">
                                          <p:val>
                                            <p:strVal val="#ppt_x+1"/>
                                          </p:val>
                                        </p:tav>
                                        <p:tav tm="100000">
                                          <p:val>
                                            <p:strVal val="#ppt_x"/>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2" fill="hold" nodeType="clickEffect">
                                  <p:stCondLst>
                                    <p:cond delay="0"/>
                                  </p:stCondLst>
                                  <p:childTnLst>
                                    <p:set>
                                      <p:cBhvr>
                                        <p:cTn id="63" dur="1" fill="hold">
                                          <p:stCondLst>
                                            <p:cond delay="0"/>
                                          </p:stCondLst>
                                        </p:cTn>
                                        <p:tgtEl>
                                          <p:spTgt spid="526"/>
                                        </p:tgtEl>
                                        <p:attrNameLst>
                                          <p:attrName>style.visibility</p:attrName>
                                        </p:attrNameLst>
                                      </p:cBhvr>
                                      <p:to>
                                        <p:strVal val="visible"/>
                                      </p:to>
                                    </p:set>
                                    <p:anim calcmode="lin" valueType="num">
                                      <p:cBhvr additive="base">
                                        <p:cTn id="64" dur="1000"/>
                                        <p:tgtEl>
                                          <p:spTgt spid="526"/>
                                        </p:tgtEl>
                                        <p:attrNameLst>
                                          <p:attrName>ppt_x</p:attrName>
                                        </p:attrNameLst>
                                      </p:cBhvr>
                                      <p:tavLst>
                                        <p:tav tm="0">
                                          <p:val>
                                            <p:strVal val="#ppt_x+1"/>
                                          </p:val>
                                        </p:tav>
                                        <p:tav tm="100000">
                                          <p:val>
                                            <p:strVal val="#ppt_x"/>
                                          </p:val>
                                        </p:tav>
                                      </p:tavLst>
                                    </p:anim>
                                  </p:childTnLst>
                                </p:cTn>
                              </p:par>
                              <p:par>
                                <p:cTn id="65" presetID="2" presetClass="entr" presetSubtype="2" fill="hold" nodeType="withEffect">
                                  <p:stCondLst>
                                    <p:cond delay="0"/>
                                  </p:stCondLst>
                                  <p:childTnLst>
                                    <p:set>
                                      <p:cBhvr>
                                        <p:cTn id="66" dur="1" fill="hold">
                                          <p:stCondLst>
                                            <p:cond delay="0"/>
                                          </p:stCondLst>
                                        </p:cTn>
                                        <p:tgtEl>
                                          <p:spTgt spid="527"/>
                                        </p:tgtEl>
                                        <p:attrNameLst>
                                          <p:attrName>style.visibility</p:attrName>
                                        </p:attrNameLst>
                                      </p:cBhvr>
                                      <p:to>
                                        <p:strVal val="visible"/>
                                      </p:to>
                                    </p:set>
                                    <p:anim calcmode="lin" valueType="num">
                                      <p:cBhvr additive="base">
                                        <p:cTn id="67" dur="1000"/>
                                        <p:tgtEl>
                                          <p:spTgt spid="52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84"/>
          <p:cNvSpPr txBox="1">
            <a:spLocks noGrp="1"/>
          </p:cNvSpPr>
          <p:nvPr>
            <p:ph type="title"/>
          </p:nvPr>
        </p:nvSpPr>
        <p:spPr>
          <a:xfrm>
            <a:off x="4956100" y="2467375"/>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KPIs</a:t>
            </a:r>
            <a:endParaRPr dirty="0"/>
          </a:p>
        </p:txBody>
      </p:sp>
      <p:sp>
        <p:nvSpPr>
          <p:cNvPr id="736" name="Google Shape;736;p84"/>
          <p:cNvSpPr txBox="1">
            <a:spLocks noGrp="1"/>
          </p:cNvSpPr>
          <p:nvPr>
            <p:ph type="title" idx="2"/>
          </p:nvPr>
        </p:nvSpPr>
        <p:spPr>
          <a:xfrm>
            <a:off x="4956100" y="1402325"/>
            <a:ext cx="16509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05</a:t>
            </a: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1402325"/>
            <a:ext cx="2480013" cy="2481923"/>
          </a:xfrm>
          <a:prstGeom prst="rect">
            <a:avLst/>
          </a:prstGeom>
        </p:spPr>
      </p:pic>
    </p:spTree>
    <p:extLst>
      <p:ext uri="{BB962C8B-B14F-4D97-AF65-F5344CB8AC3E}">
        <p14:creationId xmlns:p14="http://schemas.microsoft.com/office/powerpoint/2010/main" val="157505798"/>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5"/>
          <p:cNvSpPr txBox="1">
            <a:spLocks noGrp="1"/>
          </p:cNvSpPr>
          <p:nvPr>
            <p:ph type="subTitle" idx="1"/>
          </p:nvPr>
        </p:nvSpPr>
        <p:spPr>
          <a:xfrm>
            <a:off x="375811" y="1876018"/>
            <a:ext cx="4241316" cy="2379900"/>
          </a:xfrm>
          <a:prstGeom prst="rect">
            <a:avLst/>
          </a:prstGeom>
        </p:spPr>
        <p:txBody>
          <a:bodyPr spcFirstLastPara="1" wrap="square" lIns="91425" tIns="91425" rIns="91425" bIns="91425" anchor="t" anchorCtr="0">
            <a:noAutofit/>
          </a:bodyPr>
          <a:lstStyle/>
          <a:p>
            <a:pPr marL="285750" indent="-285750"/>
            <a:r>
              <a:rPr lang="en-GB" dirty="0" smtClean="0"/>
              <a:t>Measured by </a:t>
            </a:r>
            <a:r>
              <a:rPr lang="en-GB" dirty="0"/>
              <a:t>l</a:t>
            </a:r>
            <a:r>
              <a:rPr lang="en-GB" dirty="0" smtClean="0"/>
              <a:t>ength </a:t>
            </a:r>
            <a:r>
              <a:rPr lang="en-GB" dirty="0"/>
              <a:t>of </a:t>
            </a:r>
            <a:r>
              <a:rPr lang="en-GB" dirty="0" smtClean="0"/>
              <a:t>time per month that </a:t>
            </a:r>
            <a:r>
              <a:rPr lang="en-GB" dirty="0"/>
              <a:t>a station is </a:t>
            </a:r>
            <a:r>
              <a:rPr lang="en-GB" i="1" dirty="0" smtClean="0"/>
              <a:t>completely full </a:t>
            </a:r>
            <a:r>
              <a:rPr lang="en-GB" i="1" dirty="0"/>
              <a:t>or empty</a:t>
            </a:r>
            <a:r>
              <a:rPr lang="en-GB" dirty="0" smtClean="0"/>
              <a:t>.</a:t>
            </a:r>
          </a:p>
          <a:p>
            <a:pPr marL="285750" indent="-285750"/>
            <a:r>
              <a:rPr lang="en-GB" dirty="0" smtClean="0"/>
              <a:t>CaBi goals: transportation, </a:t>
            </a:r>
            <a:br>
              <a:rPr lang="en-GB" dirty="0" smtClean="0"/>
            </a:br>
            <a:r>
              <a:rPr lang="en-GB" dirty="0" smtClean="0"/>
              <a:t>system sustainability.</a:t>
            </a:r>
          </a:p>
          <a:p>
            <a:pPr marL="285750" indent="-285750"/>
            <a:r>
              <a:rPr lang="en-GB" dirty="0" smtClean="0"/>
              <a:t>Responsibility of Motivate – corrals and rebalancing trucks</a:t>
            </a:r>
          </a:p>
          <a:p>
            <a:pPr marL="285750" indent="-285750"/>
            <a:r>
              <a:rPr lang="en-GB" dirty="0" smtClean="0"/>
              <a:t>Use data analysis to target the most popular unbalanced stations.</a:t>
            </a:r>
            <a:endParaRPr lang="en" dirty="0" smtClean="0"/>
          </a:p>
        </p:txBody>
      </p:sp>
      <p:sp>
        <p:nvSpPr>
          <p:cNvPr id="547" name="Google Shape;547;p65"/>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Recommended KPIs</a:t>
            </a:r>
            <a:endParaRPr dirty="0"/>
          </a:p>
        </p:txBody>
      </p:sp>
      <p:sp>
        <p:nvSpPr>
          <p:cNvPr id="5" name="Google Shape;547;p65"/>
          <p:cNvSpPr txBox="1">
            <a:spLocks/>
          </p:cNvSpPr>
          <p:nvPr/>
        </p:nvSpPr>
        <p:spPr>
          <a:xfrm>
            <a:off x="375811" y="1300491"/>
            <a:ext cx="399177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r>
              <a:rPr lang="en-GB" sz="2500" dirty="0" smtClean="0"/>
              <a:t>1) Reduce station downtime</a:t>
            </a:r>
            <a:endParaRPr lang="en-GB" sz="2500" dirty="0"/>
          </a:p>
        </p:txBody>
      </p:sp>
      <p:sp>
        <p:nvSpPr>
          <p:cNvPr id="6" name="Google Shape;547;p65"/>
          <p:cNvSpPr txBox="1">
            <a:spLocks/>
          </p:cNvSpPr>
          <p:nvPr/>
        </p:nvSpPr>
        <p:spPr>
          <a:xfrm>
            <a:off x="4886696" y="1300491"/>
            <a:ext cx="399177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r>
              <a:rPr lang="en-GB" sz="2500" dirty="0"/>
              <a:t>2</a:t>
            </a:r>
            <a:r>
              <a:rPr lang="en-GB" sz="2500" dirty="0" smtClean="0"/>
              <a:t>) Increase Bike Angel rides</a:t>
            </a:r>
            <a:endParaRPr lang="en-GB" sz="2500" dirty="0"/>
          </a:p>
        </p:txBody>
      </p:sp>
      <p:sp>
        <p:nvSpPr>
          <p:cNvPr id="7" name="Google Shape;546;p65"/>
          <p:cNvSpPr txBox="1">
            <a:spLocks/>
          </p:cNvSpPr>
          <p:nvPr/>
        </p:nvSpPr>
        <p:spPr>
          <a:xfrm>
            <a:off x="4886696" y="1873191"/>
            <a:ext cx="4241316" cy="237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400"/>
              <a:buFont typeface="Montserrat"/>
              <a:buChar char="●"/>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285750" indent="-285750"/>
            <a:r>
              <a:rPr lang="en-GB" dirty="0" smtClean="0"/>
              <a:t>Measured by number of </a:t>
            </a:r>
            <a:r>
              <a:rPr lang="en-GB" dirty="0"/>
              <a:t>B</a:t>
            </a:r>
            <a:r>
              <a:rPr lang="en-GB" dirty="0" smtClean="0"/>
              <a:t>ike Angel rides per month compared to prior year.</a:t>
            </a:r>
          </a:p>
          <a:p>
            <a:pPr marL="285750" indent="-285750"/>
            <a:r>
              <a:rPr lang="en-GB" dirty="0" smtClean="0"/>
              <a:t>Also serves CaBi goals of community, quality of life.</a:t>
            </a:r>
          </a:p>
          <a:p>
            <a:pPr marL="285750" indent="-285750"/>
            <a:r>
              <a:rPr lang="en-GB" dirty="0" smtClean="0"/>
              <a:t>How? Raise program visibility, </a:t>
            </a:r>
            <a:br>
              <a:rPr lang="en-GB" dirty="0" smtClean="0"/>
            </a:br>
            <a:r>
              <a:rPr lang="en-GB" dirty="0" smtClean="0"/>
              <a:t>offer attractive rewards.</a:t>
            </a:r>
          </a:p>
          <a:p>
            <a:pPr marL="285750" indent="-285750"/>
            <a:r>
              <a:rPr lang="en-GB" dirty="0" smtClean="0"/>
              <a:t>Target less popular </a:t>
            </a:r>
            <a:br>
              <a:rPr lang="en-GB" dirty="0" smtClean="0"/>
            </a:br>
            <a:r>
              <a:rPr lang="en-GB" dirty="0" smtClean="0"/>
              <a:t>unbalanced stations.</a:t>
            </a:r>
          </a:p>
          <a:p>
            <a:pPr marL="139700" indent="0">
              <a:buFont typeface="Montserrat"/>
              <a:buNone/>
            </a:pPr>
            <a:endParaRPr lang="en-GB" dirty="0" smtClean="0"/>
          </a:p>
        </p:txBody>
      </p:sp>
      <p:sp>
        <p:nvSpPr>
          <p:cNvPr id="8"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13</a:t>
            </a:r>
            <a:endParaRPr lang="nn-NO" sz="2500" b="1" dirty="0">
              <a:solidFill>
                <a:schemeClr val="tx1"/>
              </a:solidFill>
            </a:endParaRPr>
          </a:p>
        </p:txBody>
      </p:sp>
    </p:spTree>
    <p:extLst>
      <p:ext uri="{BB962C8B-B14F-4D97-AF65-F5344CB8AC3E}">
        <p14:creationId xmlns:p14="http://schemas.microsoft.com/office/powerpoint/2010/main" val="25569937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4"/>
          <p:cNvSpPr txBox="1">
            <a:spLocks noGrp="1"/>
          </p:cNvSpPr>
          <p:nvPr>
            <p:ph type="title"/>
          </p:nvPr>
        </p:nvSpPr>
        <p:spPr>
          <a:xfrm>
            <a:off x="699899" y="2821263"/>
            <a:ext cx="5227075" cy="4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smtClean="0"/>
              <a:t>—User on Bike Arlington Forum, 2020</a:t>
            </a:r>
            <a:endParaRPr sz="2000" dirty="0"/>
          </a:p>
        </p:txBody>
      </p:sp>
      <p:sp>
        <p:nvSpPr>
          <p:cNvPr id="541" name="Google Shape;541;p64"/>
          <p:cNvSpPr txBox="1">
            <a:spLocks noGrp="1"/>
          </p:cNvSpPr>
          <p:nvPr>
            <p:ph type="subTitle" idx="1"/>
          </p:nvPr>
        </p:nvSpPr>
        <p:spPr>
          <a:xfrm>
            <a:off x="314364" y="1478197"/>
            <a:ext cx="5130472" cy="1343066"/>
          </a:xfrm>
          <a:prstGeom prst="rect">
            <a:avLst/>
          </a:prstGeom>
        </p:spPr>
        <p:txBody>
          <a:bodyPr spcFirstLastPara="1" wrap="square" lIns="91425" tIns="91425" rIns="91425" bIns="91425" anchor="t" anchorCtr="0">
            <a:noAutofit/>
          </a:bodyPr>
          <a:lstStyle/>
          <a:p>
            <a:r>
              <a:rPr lang="en" dirty="0" smtClean="0"/>
              <a:t>	“</a:t>
            </a:r>
            <a:r>
              <a:rPr lang="en-GB" dirty="0"/>
              <a:t>Rebalancing laps can be a fun way to earn a few </a:t>
            </a:r>
            <a:r>
              <a:rPr lang="en-GB" dirty="0" smtClean="0"/>
              <a:t>Angel </a:t>
            </a:r>
            <a:r>
              <a:rPr lang="en-GB" dirty="0"/>
              <a:t>points </a:t>
            </a:r>
            <a:r>
              <a:rPr lang="en-GB" dirty="0" smtClean="0"/>
              <a:t>and get </a:t>
            </a:r>
            <a:r>
              <a:rPr lang="en-GB" dirty="0"/>
              <a:t>some </a:t>
            </a:r>
            <a:r>
              <a:rPr lang="en-GB" b="1" dirty="0"/>
              <a:t>multimodal exercise</a:t>
            </a:r>
            <a:r>
              <a:rPr lang="en-GB" dirty="0" smtClean="0"/>
              <a:t>.</a:t>
            </a:r>
            <a:r>
              <a:rPr lang="en" dirty="0" smtClean="0"/>
              <a:t>”</a:t>
            </a:r>
            <a:endParaRPr dirty="0"/>
          </a:p>
        </p:txBody>
      </p:sp>
      <p:sp>
        <p:nvSpPr>
          <p:cNvPr id="4"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14</a:t>
            </a:r>
            <a:endParaRPr lang="nn-NO" sz="2500" b="1" dirty="0">
              <a:solidFill>
                <a:schemeClr val="tx1"/>
              </a:solidFill>
            </a:endParaRPr>
          </a:p>
        </p:txBody>
      </p:sp>
    </p:spTree>
    <p:extLst>
      <p:ext uri="{BB962C8B-B14F-4D97-AF65-F5344CB8AC3E}">
        <p14:creationId xmlns:p14="http://schemas.microsoft.com/office/powerpoint/2010/main" val="39575158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0"/>
                                        </p:tgtEl>
                                        <p:attrNameLst>
                                          <p:attrName>style.visibility</p:attrName>
                                        </p:attrNameLst>
                                      </p:cBhvr>
                                      <p:to>
                                        <p:strVal val="visible"/>
                                      </p:to>
                                    </p:set>
                                    <p:anim calcmode="lin" valueType="num">
                                      <p:cBhvr additive="base">
                                        <p:cTn id="7" dur="1000"/>
                                        <p:tgtEl>
                                          <p:spTgt spid="54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41"/>
                                        </p:tgtEl>
                                        <p:attrNameLst>
                                          <p:attrName>style.visibility</p:attrName>
                                        </p:attrNameLst>
                                      </p:cBhvr>
                                      <p:to>
                                        <p:strVal val="visible"/>
                                      </p:to>
                                    </p:set>
                                    <p:anim calcmode="lin" valueType="num">
                                      <p:cBhvr additive="base">
                                        <p:cTn id="10" dur="1000"/>
                                        <p:tgtEl>
                                          <p:spTgt spid="541"/>
                                        </p:tgtEl>
                                        <p:attrNameLst>
                                          <p:attrName>ppt_x</p:attrName>
                                        </p:attrNameLst>
                                      </p:cBhvr>
                                      <p:tavLst>
                                        <p:tav tm="0">
                                          <p:val>
                                            <p:strVal val="#ppt_x-1"/>
                                          </p:val>
                                        </p:tav>
                                        <p:tav tm="100000">
                                          <p:val>
                                            <p:strVal val="#ppt_x"/>
                                          </p:val>
                                        </p:tav>
                                      </p:tavLst>
                                    </p:anim>
                                  </p:childTnLst>
                                </p:cTn>
                              </p:par>
                              <p:par>
                                <p:cTn id="11" presetID="2" presetClass="entr" presetSubtype="4"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5"/>
          <p:cNvSpPr txBox="1">
            <a:spLocks noGrp="1"/>
          </p:cNvSpPr>
          <p:nvPr>
            <p:ph type="subTitle" idx="1"/>
          </p:nvPr>
        </p:nvSpPr>
        <p:spPr>
          <a:xfrm>
            <a:off x="4197652" y="1912487"/>
            <a:ext cx="4241316" cy="15206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Choosing the right rewards:</a:t>
            </a:r>
            <a:endParaRPr dirty="0"/>
          </a:p>
          <a:p>
            <a:pPr marL="457200" lvl="0" indent="-317500" algn="l" rtl="0">
              <a:spcBef>
                <a:spcPts val="1000"/>
              </a:spcBef>
              <a:spcAft>
                <a:spcPts val="0"/>
              </a:spcAft>
              <a:buSzPts val="1400"/>
              <a:buChar char="●"/>
            </a:pPr>
            <a:r>
              <a:rPr lang="en" dirty="0" smtClean="0"/>
              <a:t>Encourage identification with CaBi</a:t>
            </a:r>
            <a:endParaRPr dirty="0"/>
          </a:p>
          <a:p>
            <a:pPr marL="457200" lvl="0" indent="-317500" algn="l" rtl="0">
              <a:spcBef>
                <a:spcPts val="0"/>
              </a:spcBef>
              <a:spcAft>
                <a:spcPts val="0"/>
              </a:spcAft>
              <a:buSzPts val="1400"/>
              <a:buChar char="●"/>
            </a:pPr>
            <a:r>
              <a:rPr lang="en" dirty="0" smtClean="0"/>
              <a:t>Further boost visibility &amp; engagement</a:t>
            </a:r>
          </a:p>
          <a:p>
            <a:pPr marL="457200" lvl="0" indent="-317500" algn="l" rtl="0">
              <a:spcBef>
                <a:spcPts val="0"/>
              </a:spcBef>
              <a:spcAft>
                <a:spcPts val="0"/>
              </a:spcAft>
              <a:buSzPts val="1400"/>
              <a:buChar char="●"/>
            </a:pPr>
            <a:r>
              <a:rPr lang="en" dirty="0" smtClean="0"/>
              <a:t>Make it worthwhile!</a:t>
            </a:r>
          </a:p>
          <a:p>
            <a:pPr marL="457200" lvl="0" indent="-317500" algn="l" rtl="0">
              <a:spcBef>
                <a:spcPts val="0"/>
              </a:spcBef>
              <a:spcAft>
                <a:spcPts val="0"/>
              </a:spcAft>
              <a:buSzPts val="1400"/>
              <a:buChar char="●"/>
            </a:pPr>
            <a:endParaRPr lang="en" dirty="0"/>
          </a:p>
          <a:p>
            <a:pPr marL="0" lvl="0" indent="0" algn="l" rtl="0">
              <a:spcBef>
                <a:spcPts val="1000"/>
              </a:spcBef>
              <a:spcAft>
                <a:spcPts val="1000"/>
              </a:spcAft>
              <a:buNone/>
            </a:pPr>
            <a:endParaRPr dirty="0"/>
          </a:p>
        </p:txBody>
      </p:sp>
      <p:sp>
        <p:nvSpPr>
          <p:cNvPr id="547" name="Google Shape;547;p65"/>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Bike Angel rewards</a:t>
            </a:r>
            <a:endParaRPr dirty="0"/>
          </a:p>
        </p:txBody>
      </p:sp>
      <p:pic>
        <p:nvPicPr>
          <p:cNvPr id="5" name="Picture 4"/>
          <p:cNvPicPr>
            <a:picLocks noChangeAspect="1"/>
          </p:cNvPicPr>
          <p:nvPr/>
        </p:nvPicPr>
        <p:blipFill>
          <a:blip r:embed="rId3"/>
          <a:stretch>
            <a:fillRect/>
          </a:stretch>
        </p:blipFill>
        <p:spPr>
          <a:xfrm>
            <a:off x="713225" y="1255665"/>
            <a:ext cx="3243217" cy="3208269"/>
          </a:xfrm>
          <a:prstGeom prst="rect">
            <a:avLst/>
          </a:prstGeom>
        </p:spPr>
      </p:pic>
      <p:sp>
        <p:nvSpPr>
          <p:cNvPr id="8"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15</a:t>
            </a:r>
            <a:endParaRPr lang="nn-NO" sz="2500" b="1" dirty="0">
              <a:solidFill>
                <a:schemeClr val="tx1"/>
              </a:solidFill>
            </a:endParaRPr>
          </a:p>
        </p:txBody>
      </p:sp>
    </p:spTree>
    <p:extLst>
      <p:ext uri="{BB962C8B-B14F-4D97-AF65-F5344CB8AC3E}">
        <p14:creationId xmlns:p14="http://schemas.microsoft.com/office/powerpoint/2010/main" val="35309575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84"/>
          <p:cNvSpPr txBox="1">
            <a:spLocks noGrp="1"/>
          </p:cNvSpPr>
          <p:nvPr>
            <p:ph type="title"/>
          </p:nvPr>
        </p:nvSpPr>
        <p:spPr>
          <a:xfrm>
            <a:off x="4956100" y="2467375"/>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Key Takeaways</a:t>
            </a:r>
            <a:endParaRPr dirty="0"/>
          </a:p>
        </p:txBody>
      </p:sp>
      <p:sp>
        <p:nvSpPr>
          <p:cNvPr id="736" name="Google Shape;736;p84"/>
          <p:cNvSpPr txBox="1">
            <a:spLocks noGrp="1"/>
          </p:cNvSpPr>
          <p:nvPr>
            <p:ph type="title" idx="2"/>
          </p:nvPr>
        </p:nvSpPr>
        <p:spPr>
          <a:xfrm>
            <a:off x="4956100" y="1402325"/>
            <a:ext cx="16509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06</a:t>
            </a:r>
            <a:endParaRPr dirty="0"/>
          </a:p>
        </p:txBody>
      </p:sp>
      <p:pic>
        <p:nvPicPr>
          <p:cNvPr id="2" name="Picture 1"/>
          <p:cNvPicPr>
            <a:picLocks noChangeAspect="1"/>
          </p:cNvPicPr>
          <p:nvPr/>
        </p:nvPicPr>
        <p:blipFill>
          <a:blip r:embed="rId3"/>
          <a:stretch>
            <a:fillRect/>
          </a:stretch>
        </p:blipFill>
        <p:spPr>
          <a:xfrm>
            <a:off x="1502439" y="1138844"/>
            <a:ext cx="2889798" cy="2889798"/>
          </a:xfrm>
          <a:prstGeom prst="rect">
            <a:avLst/>
          </a:prstGeom>
        </p:spPr>
      </p:pic>
    </p:spTree>
    <p:extLst>
      <p:ext uri="{BB962C8B-B14F-4D97-AF65-F5344CB8AC3E}">
        <p14:creationId xmlns:p14="http://schemas.microsoft.com/office/powerpoint/2010/main" val="3458314163"/>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92"/>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p>
            <a:pPr lvl="0"/>
            <a:r>
              <a:rPr lang="en-GB" dirty="0" smtClean="0"/>
              <a:t>Key Takeaways</a:t>
            </a:r>
            <a:endParaRPr dirty="0"/>
          </a:p>
        </p:txBody>
      </p:sp>
      <p:sp>
        <p:nvSpPr>
          <p:cNvPr id="912" name="Google Shape;912;p92"/>
          <p:cNvSpPr txBox="1">
            <a:spLocks noGrp="1"/>
          </p:cNvSpPr>
          <p:nvPr>
            <p:ph type="subTitle" idx="1"/>
          </p:nvPr>
        </p:nvSpPr>
        <p:spPr>
          <a:xfrm>
            <a:off x="3355840" y="2548282"/>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Topography</a:t>
            </a:r>
            <a:endParaRPr dirty="0"/>
          </a:p>
        </p:txBody>
      </p:sp>
      <p:sp>
        <p:nvSpPr>
          <p:cNvPr id="913" name="Google Shape;913;p92"/>
          <p:cNvSpPr txBox="1">
            <a:spLocks noGrp="1"/>
          </p:cNvSpPr>
          <p:nvPr>
            <p:ph type="subTitle" idx="2"/>
          </p:nvPr>
        </p:nvSpPr>
        <p:spPr>
          <a:xfrm>
            <a:off x="3355840" y="3013922"/>
            <a:ext cx="2126100" cy="813000"/>
          </a:xfrm>
          <a:prstGeom prst="rect">
            <a:avLst/>
          </a:prstGeom>
        </p:spPr>
        <p:txBody>
          <a:bodyPr spcFirstLastPara="1" wrap="square" lIns="91425" tIns="91425" rIns="91425" bIns="91425" anchor="t" anchorCtr="0">
            <a:noAutofit/>
          </a:bodyPr>
          <a:lstStyle/>
          <a:p>
            <a:pPr marL="0" lvl="0" indent="0"/>
            <a:r>
              <a:rPr lang="en-GB" dirty="0" smtClean="0"/>
              <a:t>Major driver of station imbalance</a:t>
            </a:r>
            <a:endParaRPr lang="en-GB" dirty="0"/>
          </a:p>
        </p:txBody>
      </p:sp>
      <p:sp>
        <p:nvSpPr>
          <p:cNvPr id="914" name="Google Shape;914;p92"/>
          <p:cNvSpPr txBox="1">
            <a:spLocks noGrp="1"/>
          </p:cNvSpPr>
          <p:nvPr>
            <p:ph type="subTitle" idx="3"/>
          </p:nvPr>
        </p:nvSpPr>
        <p:spPr>
          <a:xfrm>
            <a:off x="679358" y="2547525"/>
            <a:ext cx="2596987"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Downtime</a:t>
            </a:r>
            <a:endParaRPr dirty="0"/>
          </a:p>
        </p:txBody>
      </p:sp>
      <p:sp>
        <p:nvSpPr>
          <p:cNvPr id="915" name="Google Shape;915;p92"/>
          <p:cNvSpPr txBox="1">
            <a:spLocks noGrp="1"/>
          </p:cNvSpPr>
          <p:nvPr>
            <p:ph type="subTitle" idx="4"/>
          </p:nvPr>
        </p:nvSpPr>
        <p:spPr>
          <a:xfrm>
            <a:off x="974003" y="2976051"/>
            <a:ext cx="2126100" cy="813000"/>
          </a:xfrm>
          <a:prstGeom prst="rect">
            <a:avLst/>
          </a:prstGeom>
        </p:spPr>
        <p:txBody>
          <a:bodyPr spcFirstLastPara="1" wrap="square" lIns="91425" tIns="91425" rIns="91425" bIns="91425" anchor="t" anchorCtr="0">
            <a:noAutofit/>
          </a:bodyPr>
          <a:lstStyle/>
          <a:p>
            <a:pPr marL="0" lvl="0" indent="0"/>
            <a:r>
              <a:rPr lang="en-GB" dirty="0" smtClean="0"/>
              <a:t>Means fewer rides and frustrating user experience</a:t>
            </a:r>
            <a:endParaRPr dirty="0"/>
          </a:p>
        </p:txBody>
      </p:sp>
      <p:sp>
        <p:nvSpPr>
          <p:cNvPr id="916" name="Google Shape;916;p92"/>
          <p:cNvSpPr txBox="1">
            <a:spLocks noGrp="1"/>
          </p:cNvSpPr>
          <p:nvPr>
            <p:ph type="subTitle" idx="5"/>
          </p:nvPr>
        </p:nvSpPr>
        <p:spPr>
          <a:xfrm>
            <a:off x="5663202" y="2571232"/>
            <a:ext cx="3051198"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Bike Angels</a:t>
            </a:r>
            <a:endParaRPr dirty="0"/>
          </a:p>
        </p:txBody>
      </p:sp>
      <p:sp>
        <p:nvSpPr>
          <p:cNvPr id="917" name="Google Shape;917;p92"/>
          <p:cNvSpPr txBox="1">
            <a:spLocks noGrp="1"/>
          </p:cNvSpPr>
          <p:nvPr>
            <p:ph type="subTitle" idx="6"/>
          </p:nvPr>
        </p:nvSpPr>
        <p:spPr>
          <a:xfrm>
            <a:off x="6064875" y="2948247"/>
            <a:ext cx="2247852"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Alongside operator measures to rebalance system &amp; serve broader goals</a:t>
            </a:r>
            <a:endParaRPr dirty="0"/>
          </a:p>
        </p:txBody>
      </p:sp>
      <p:grpSp>
        <p:nvGrpSpPr>
          <p:cNvPr id="23" name="Google Shape;9099;p147"/>
          <p:cNvGrpSpPr/>
          <p:nvPr/>
        </p:nvGrpSpPr>
        <p:grpSpPr>
          <a:xfrm>
            <a:off x="4103583" y="2005106"/>
            <a:ext cx="548793" cy="578674"/>
            <a:chOff x="-20571700" y="4066875"/>
            <a:chExt cx="304825" cy="304825"/>
          </a:xfrm>
        </p:grpSpPr>
        <p:sp>
          <p:nvSpPr>
            <p:cNvPr id="24" name="Google Shape;9100;p14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101;p14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102;p14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103;p14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104;p14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105;p14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6753;p142"/>
          <p:cNvGrpSpPr/>
          <p:nvPr/>
        </p:nvGrpSpPr>
        <p:grpSpPr>
          <a:xfrm>
            <a:off x="1728755" y="2046307"/>
            <a:ext cx="510962" cy="496273"/>
            <a:chOff x="5049725" y="3806450"/>
            <a:chExt cx="481825" cy="481825"/>
          </a:xfrm>
        </p:grpSpPr>
        <p:sp>
          <p:nvSpPr>
            <p:cNvPr id="51" name="Google Shape;6754;p14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 name="Google Shape;6755;p14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 name="Google Shape;6756;p14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 name="Google Shape;7099;p143"/>
          <p:cNvGrpSpPr/>
          <p:nvPr/>
        </p:nvGrpSpPr>
        <p:grpSpPr>
          <a:xfrm>
            <a:off x="6893616" y="2074571"/>
            <a:ext cx="544412" cy="507737"/>
            <a:chOff x="-24353075" y="3891250"/>
            <a:chExt cx="293800" cy="292225"/>
          </a:xfrm>
        </p:grpSpPr>
        <p:sp>
          <p:nvSpPr>
            <p:cNvPr id="55" name="Google Shape;7100;p14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101;p14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16</a:t>
            </a:r>
            <a:endParaRPr lang="nn-NO" sz="2500" b="1" dirty="0">
              <a:solidFill>
                <a:schemeClr val="tx1"/>
              </a:solidFill>
            </a:endParaRPr>
          </a:p>
        </p:txBody>
      </p:sp>
    </p:spTree>
    <p:extLst>
      <p:ext uri="{BB962C8B-B14F-4D97-AF65-F5344CB8AC3E}">
        <p14:creationId xmlns:p14="http://schemas.microsoft.com/office/powerpoint/2010/main" val="18163734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1000"/>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01" name="Google Shape;1601;p126"/>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602" name="Google Shape;1602;p126"/>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smtClean="0"/>
              <a:t>Any more questions?</a:t>
            </a:r>
            <a:br>
              <a:rPr lang="en-GB" dirty="0" smtClean="0"/>
            </a:br>
            <a:endParaRPr lang="en-GB" dirty="0" smtClean="0"/>
          </a:p>
          <a:p>
            <a:pPr marL="0" lvl="0" indent="0" algn="ctr" rtl="0">
              <a:spcBef>
                <a:spcPts val="0"/>
              </a:spcBef>
              <a:spcAft>
                <a:spcPts val="0"/>
              </a:spcAft>
              <a:buNone/>
            </a:pPr>
            <a:r>
              <a:rPr lang="en-GB" dirty="0" smtClean="0"/>
              <a:t>paul@sabinwords.com</a:t>
            </a:r>
            <a:endParaRPr dirty="0"/>
          </a:p>
        </p:txBody>
      </p:sp>
      <p:grpSp>
        <p:nvGrpSpPr>
          <p:cNvPr id="1603" name="Google Shape;1603;p126"/>
          <p:cNvGrpSpPr/>
          <p:nvPr/>
        </p:nvGrpSpPr>
        <p:grpSpPr>
          <a:xfrm>
            <a:off x="4961882" y="2876803"/>
            <a:ext cx="458723" cy="458684"/>
            <a:chOff x="1379798" y="1723250"/>
            <a:chExt cx="397887" cy="397887"/>
          </a:xfrm>
        </p:grpSpPr>
        <p:sp>
          <p:nvSpPr>
            <p:cNvPr id="1604" name="Google Shape;1604;p12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05" name="Google Shape;1605;p12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06" name="Google Shape;1606;p12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07" name="Google Shape;1607;p12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608" name="Google Shape;1608;p126"/>
          <p:cNvGrpSpPr/>
          <p:nvPr/>
        </p:nvGrpSpPr>
        <p:grpSpPr>
          <a:xfrm>
            <a:off x="3721699" y="2876803"/>
            <a:ext cx="458747" cy="458684"/>
            <a:chOff x="266768" y="1721375"/>
            <a:chExt cx="397907" cy="397887"/>
          </a:xfrm>
        </p:grpSpPr>
        <p:sp>
          <p:nvSpPr>
            <p:cNvPr id="1609" name="Google Shape;1609;p12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10" name="Google Shape;1610;p12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611" name="Google Shape;1611;p126"/>
          <p:cNvGrpSpPr/>
          <p:nvPr/>
        </p:nvGrpSpPr>
        <p:grpSpPr>
          <a:xfrm>
            <a:off x="4350135" y="2876803"/>
            <a:ext cx="458699" cy="458684"/>
            <a:chOff x="864491" y="1723250"/>
            <a:chExt cx="397866" cy="397887"/>
          </a:xfrm>
        </p:grpSpPr>
        <p:sp>
          <p:nvSpPr>
            <p:cNvPr id="1612" name="Google Shape;1612;p12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13" name="Google Shape;1613;p12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14" name="Google Shape;1614;p12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615" name="Google Shape;1615;p126"/>
          <p:cNvSpPr txBox="1">
            <a:spLocks noGrp="1"/>
          </p:cNvSpPr>
          <p:nvPr>
            <p:ph type="subTitle" idx="4294967295"/>
          </p:nvPr>
        </p:nvSpPr>
        <p:spPr>
          <a:xfrm>
            <a:off x="2684380" y="4088550"/>
            <a:ext cx="3790200" cy="279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100"/>
              <a:t>Please keep this slide for attribution</a:t>
            </a:r>
            <a:endParaRPr sz="1100"/>
          </a:p>
        </p:txBody>
      </p:sp>
    </p:spTree>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68"/>
        <p:cNvGrpSpPr/>
        <p:nvPr/>
      </p:nvGrpSpPr>
      <p:grpSpPr>
        <a:xfrm>
          <a:off x="0" y="0"/>
          <a:ext cx="0" cy="0"/>
          <a:chOff x="0" y="0"/>
          <a:chExt cx="0" cy="0"/>
        </a:xfrm>
      </p:grpSpPr>
      <p:sp>
        <p:nvSpPr>
          <p:cNvPr id="1570" name="Google Shape;1570;p123"/>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Research references</a:t>
            </a:r>
            <a:endParaRPr/>
          </a:p>
        </p:txBody>
      </p:sp>
      <p:sp>
        <p:nvSpPr>
          <p:cNvPr id="1571" name="Google Shape;1571;p123"/>
          <p:cNvSpPr txBox="1">
            <a:spLocks noGrp="1"/>
          </p:cNvSpPr>
          <p:nvPr>
            <p:ph type="subTitle" idx="2"/>
          </p:nvPr>
        </p:nvSpPr>
        <p:spPr>
          <a:xfrm>
            <a:off x="1943275" y="1205155"/>
            <a:ext cx="5257449"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GB" dirty="0" smtClean="0">
                <a:solidFill>
                  <a:schemeClr val="dk1"/>
                </a:solidFill>
              </a:rPr>
              <a:t>District Department of Transportation (DDOT), Development Plan Update 2020</a:t>
            </a:r>
          </a:p>
          <a:p>
            <a:pPr lvl="0" indent="-317500">
              <a:buFont typeface="Merriweather"/>
              <a:buChar char="●"/>
            </a:pPr>
            <a:r>
              <a:rPr lang="en-GB" dirty="0">
                <a:solidFill>
                  <a:schemeClr val="dk1"/>
                </a:solidFill>
              </a:rPr>
              <a:t>http://bikearlingtonforum.com</a:t>
            </a:r>
            <a:r>
              <a:rPr lang="en-GB" dirty="0" smtClean="0">
                <a:solidFill>
                  <a:schemeClr val="dk1"/>
                </a:solidFill>
              </a:rPr>
              <a:t>/</a:t>
            </a:r>
            <a:endParaRPr dirty="0">
              <a:solidFill>
                <a:schemeClr val="dk1"/>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70"/>
                                        </p:tgtEl>
                                        <p:attrNameLst>
                                          <p:attrName>style.visibility</p:attrName>
                                        </p:attrNameLst>
                                      </p:cBhvr>
                                      <p:to>
                                        <p:strVal val="visible"/>
                                      </p:to>
                                    </p:set>
                                    <p:anim calcmode="lin" valueType="num">
                                      <p:cBhvr additive="base">
                                        <p:cTn id="7" dur="1000"/>
                                        <p:tgtEl>
                                          <p:spTgt spid="157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571"/>
                                        </p:tgtEl>
                                        <p:attrNameLst>
                                          <p:attrName>style.visibility</p:attrName>
                                        </p:attrNameLst>
                                      </p:cBhvr>
                                      <p:to>
                                        <p:strVal val="visible"/>
                                      </p:to>
                                    </p:set>
                                    <p:anim calcmode="lin" valueType="num">
                                      <p:cBhvr additive="base">
                                        <p:cTn id="12" dur="1000"/>
                                        <p:tgtEl>
                                          <p:spTgt spid="157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1677925" y="2511803"/>
            <a:ext cx="3714900" cy="80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Introduction</a:t>
            </a:r>
            <a:endParaRPr/>
          </a:p>
        </p:txBody>
      </p:sp>
      <p:sp>
        <p:nvSpPr>
          <p:cNvPr id="580" name="Google Shape;580;p70"/>
          <p:cNvSpPr txBox="1">
            <a:spLocks noGrp="1"/>
          </p:cNvSpPr>
          <p:nvPr>
            <p:ph type="title" idx="2"/>
          </p:nvPr>
        </p:nvSpPr>
        <p:spPr>
          <a:xfrm>
            <a:off x="3741925" y="1484693"/>
            <a:ext cx="1650900"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01</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9433" y="1692510"/>
            <a:ext cx="3494567" cy="2330849"/>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79"/>
                                        </p:tgtEl>
                                        <p:attrNameLst>
                                          <p:attrName>style.visibility</p:attrName>
                                        </p:attrNameLst>
                                      </p:cBhvr>
                                      <p:to>
                                        <p:strVal val="visible"/>
                                      </p:to>
                                    </p:set>
                                    <p:anim calcmode="lin" valueType="num">
                                      <p:cBhvr additive="base">
                                        <p:cTn id="7" dur="1000"/>
                                        <p:tgtEl>
                                          <p:spTgt spid="579"/>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80"/>
                                        </p:tgtEl>
                                        <p:attrNameLst>
                                          <p:attrName>style.visibility</p:attrName>
                                        </p:attrNameLst>
                                      </p:cBhvr>
                                      <p:to>
                                        <p:strVal val="visible"/>
                                      </p:to>
                                    </p:set>
                                    <p:anim calcmode="lin" valueType="num">
                                      <p:cBhvr additive="base">
                                        <p:cTn id="10" dur="1000"/>
                                        <p:tgtEl>
                                          <p:spTgt spid="58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92"/>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p>
            <a:pPr lvl="0"/>
            <a:r>
              <a:rPr lang="en" dirty="0"/>
              <a:t>About Capital Bikeshare</a:t>
            </a:r>
            <a:r>
              <a:rPr lang="en-GB" dirty="0"/>
              <a:t> (CaBi)</a:t>
            </a:r>
            <a:endParaRPr dirty="0"/>
          </a:p>
        </p:txBody>
      </p:sp>
      <p:sp>
        <p:nvSpPr>
          <p:cNvPr id="912" name="Google Shape;912;p92"/>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Broad goals</a:t>
            </a:r>
            <a:endParaRPr dirty="0"/>
          </a:p>
        </p:txBody>
      </p:sp>
      <p:sp>
        <p:nvSpPr>
          <p:cNvPr id="913" name="Google Shape;913;p92"/>
          <p:cNvSpPr txBox="1">
            <a:spLocks noGrp="1"/>
          </p:cNvSpPr>
          <p:nvPr>
            <p:ph type="subTitle" idx="2"/>
          </p:nvPr>
        </p:nvSpPr>
        <p:spPr>
          <a:xfrm>
            <a:off x="3509024" y="2948247"/>
            <a:ext cx="2237257" cy="813000"/>
          </a:xfrm>
          <a:prstGeom prst="rect">
            <a:avLst/>
          </a:prstGeom>
        </p:spPr>
        <p:txBody>
          <a:bodyPr spcFirstLastPara="1" wrap="square" lIns="91425" tIns="91425" rIns="91425" bIns="91425" anchor="t" anchorCtr="0">
            <a:noAutofit/>
          </a:bodyPr>
          <a:lstStyle/>
          <a:p>
            <a:pPr marL="0" lvl="0" indent="0"/>
            <a:r>
              <a:rPr lang="en-GB" dirty="0" smtClean="0"/>
              <a:t>Transportation Community</a:t>
            </a:r>
            <a:br>
              <a:rPr lang="en-GB" dirty="0" smtClean="0"/>
            </a:br>
            <a:r>
              <a:rPr lang="en-GB" dirty="0" smtClean="0"/>
              <a:t>Quality </a:t>
            </a:r>
            <a:r>
              <a:rPr lang="en-GB" dirty="0"/>
              <a:t>of </a:t>
            </a:r>
            <a:r>
              <a:rPr lang="en-GB" dirty="0" smtClean="0"/>
              <a:t>Life</a:t>
            </a:r>
            <a:br>
              <a:rPr lang="en-GB" dirty="0" smtClean="0"/>
            </a:br>
            <a:r>
              <a:rPr lang="en-GB" dirty="0" smtClean="0"/>
              <a:t>System Sustainability*</a:t>
            </a:r>
            <a:endParaRPr lang="en-GB" dirty="0"/>
          </a:p>
        </p:txBody>
      </p:sp>
      <p:sp>
        <p:nvSpPr>
          <p:cNvPr id="914" name="Google Shape;914;p92"/>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PPP</a:t>
            </a:r>
            <a:endParaRPr dirty="0"/>
          </a:p>
        </p:txBody>
      </p:sp>
      <p:sp>
        <p:nvSpPr>
          <p:cNvPr id="915" name="Google Shape;915;p92"/>
          <p:cNvSpPr txBox="1">
            <a:spLocks noGrp="1"/>
          </p:cNvSpPr>
          <p:nvPr>
            <p:ph type="subTitle" idx="4"/>
          </p:nvPr>
        </p:nvSpPr>
        <p:spPr>
          <a:xfrm>
            <a:off x="974003" y="2976051"/>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Public-private partnership between municipal owners and Motivate (Lyft)</a:t>
            </a:r>
            <a:endParaRPr dirty="0"/>
          </a:p>
        </p:txBody>
      </p:sp>
      <p:sp>
        <p:nvSpPr>
          <p:cNvPr id="916" name="Google Shape;916;p92"/>
          <p:cNvSpPr txBox="1">
            <a:spLocks noGrp="1"/>
          </p:cNvSpPr>
          <p:nvPr>
            <p:ph type="subTitle" idx="5"/>
          </p:nvPr>
        </p:nvSpPr>
        <p:spPr>
          <a:xfrm>
            <a:off x="6064875" y="2532051"/>
            <a:ext cx="2197976"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Docked bikes</a:t>
            </a:r>
            <a:endParaRPr dirty="0"/>
          </a:p>
        </p:txBody>
      </p:sp>
      <p:sp>
        <p:nvSpPr>
          <p:cNvPr id="917" name="Google Shape;917;p92"/>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Classic bikes &amp; docks</a:t>
            </a:r>
          </a:p>
          <a:p>
            <a:pPr marL="0" lvl="0" indent="0" algn="ctr" rtl="0">
              <a:spcBef>
                <a:spcPts val="0"/>
              </a:spcBef>
              <a:spcAft>
                <a:spcPts val="0"/>
              </a:spcAft>
              <a:buNone/>
            </a:pPr>
            <a:r>
              <a:rPr lang="en" dirty="0" smtClean="0"/>
              <a:t>New: e-bikes</a:t>
            </a:r>
          </a:p>
          <a:p>
            <a:pPr marL="0" lvl="0" indent="0" algn="ctr" rtl="0">
              <a:spcBef>
                <a:spcPts val="0"/>
              </a:spcBef>
              <a:spcAft>
                <a:spcPts val="0"/>
              </a:spcAft>
              <a:buNone/>
            </a:pPr>
            <a:r>
              <a:rPr lang="en" dirty="0" smtClean="0"/>
              <a:t>Data on rides</a:t>
            </a:r>
            <a:endParaRPr dirty="0"/>
          </a:p>
        </p:txBody>
      </p:sp>
      <p:grpSp>
        <p:nvGrpSpPr>
          <p:cNvPr id="25" name="Google Shape;7661;p144"/>
          <p:cNvGrpSpPr/>
          <p:nvPr/>
        </p:nvGrpSpPr>
        <p:grpSpPr>
          <a:xfrm>
            <a:off x="1721619" y="1985831"/>
            <a:ext cx="547297" cy="541043"/>
            <a:chOff x="6543825" y="3202075"/>
            <a:chExt cx="296975" cy="275350"/>
          </a:xfrm>
        </p:grpSpPr>
        <p:sp>
          <p:nvSpPr>
            <p:cNvPr id="26" name="Google Shape;7662;p14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663;p14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664;p14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665;p14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666;p14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667;p14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668;p14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7455;p144"/>
          <p:cNvGrpSpPr/>
          <p:nvPr/>
        </p:nvGrpSpPr>
        <p:grpSpPr>
          <a:xfrm>
            <a:off x="4364182" y="2050127"/>
            <a:ext cx="566546" cy="542255"/>
            <a:chOff x="2404875" y="3955825"/>
            <a:chExt cx="296950" cy="295375"/>
          </a:xfrm>
        </p:grpSpPr>
        <p:sp>
          <p:nvSpPr>
            <p:cNvPr id="34" name="Google Shape;7456;p14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457;p14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458;p14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459;p14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7774;p145"/>
          <p:cNvSpPr/>
          <p:nvPr/>
        </p:nvSpPr>
        <p:spPr>
          <a:xfrm>
            <a:off x="7025994" y="2114035"/>
            <a:ext cx="515189" cy="438951"/>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fld id="{03FB0E6D-35B2-48DA-93D9-6C4E4F240674}" type="slidenum">
              <a:rPr lang="nn-NO" sz="2500" b="1" smtClean="0">
                <a:solidFill>
                  <a:schemeClr val="tx1"/>
                </a:solidFill>
              </a:rPr>
              <a:t>4</a:t>
            </a:fld>
            <a:endParaRPr lang="nn-NO" sz="2500" b="1" dirty="0">
              <a:solidFill>
                <a:schemeClr val="tx1"/>
              </a:solidFill>
            </a:endParaRPr>
          </a:p>
        </p:txBody>
      </p:sp>
      <p:sp>
        <p:nvSpPr>
          <p:cNvPr id="40" name="Google Shape;917;p92"/>
          <p:cNvSpPr txBox="1">
            <a:spLocks/>
          </p:cNvSpPr>
          <p:nvPr/>
        </p:nvSpPr>
        <p:spPr>
          <a:xfrm>
            <a:off x="3100103" y="4415826"/>
            <a:ext cx="6833937" cy="4331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r>
              <a:rPr lang="en-GB" sz="1000" dirty="0" smtClean="0"/>
              <a:t>*Source: </a:t>
            </a:r>
            <a:r>
              <a:rPr lang="en-GB" sz="1000" dirty="0">
                <a:solidFill>
                  <a:schemeClr val="dk1"/>
                </a:solidFill>
              </a:rPr>
              <a:t>District Department of Transportation (DDOT), Development Plan </a:t>
            </a:r>
            <a:endParaRPr lang="en-GB" sz="1000"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1000"/>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1221971" y="2511803"/>
            <a:ext cx="4170854" cy="80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dirty="0" smtClean="0"/>
              <a:t>Goal: system balance</a:t>
            </a:r>
            <a:endParaRPr dirty="0"/>
          </a:p>
        </p:txBody>
      </p:sp>
      <p:sp>
        <p:nvSpPr>
          <p:cNvPr id="580" name="Google Shape;580;p70"/>
          <p:cNvSpPr txBox="1">
            <a:spLocks noGrp="1"/>
          </p:cNvSpPr>
          <p:nvPr>
            <p:ph type="title" idx="2"/>
          </p:nvPr>
        </p:nvSpPr>
        <p:spPr>
          <a:xfrm>
            <a:off x="3741925" y="1484693"/>
            <a:ext cx="1650900"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smtClean="0"/>
              <a:t>02</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2777" y="1704108"/>
            <a:ext cx="3541223" cy="2360815"/>
          </a:xfrm>
          <a:prstGeom prst="rect">
            <a:avLst/>
          </a:prstGeom>
        </p:spPr>
      </p:pic>
    </p:spTree>
    <p:extLst>
      <p:ext uri="{BB962C8B-B14F-4D97-AF65-F5344CB8AC3E}">
        <p14:creationId xmlns:p14="http://schemas.microsoft.com/office/powerpoint/2010/main" val="20804011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79"/>
                                        </p:tgtEl>
                                        <p:attrNameLst>
                                          <p:attrName>style.visibility</p:attrName>
                                        </p:attrNameLst>
                                      </p:cBhvr>
                                      <p:to>
                                        <p:strVal val="visible"/>
                                      </p:to>
                                    </p:set>
                                    <p:anim calcmode="lin" valueType="num">
                                      <p:cBhvr additive="base">
                                        <p:cTn id="7" dur="1000"/>
                                        <p:tgtEl>
                                          <p:spTgt spid="579"/>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80"/>
                                        </p:tgtEl>
                                        <p:attrNameLst>
                                          <p:attrName>style.visibility</p:attrName>
                                        </p:attrNameLst>
                                      </p:cBhvr>
                                      <p:to>
                                        <p:strVal val="visible"/>
                                      </p:to>
                                    </p:set>
                                    <p:anim calcmode="lin" valueType="num">
                                      <p:cBhvr additive="base">
                                        <p:cTn id="10" dur="1000"/>
                                        <p:tgtEl>
                                          <p:spTgt spid="58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91"/>
          <p:cNvSpPr txBox="1">
            <a:spLocks noGrp="1"/>
          </p:cNvSpPr>
          <p:nvPr>
            <p:ph type="title"/>
          </p:nvPr>
        </p:nvSpPr>
        <p:spPr>
          <a:xfrm>
            <a:off x="5310925" y="962565"/>
            <a:ext cx="3434064" cy="22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smtClean="0"/>
              <a:t>User experience:</a:t>
            </a:r>
            <a:br>
              <a:rPr lang="en-GB" dirty="0" smtClean="0"/>
            </a:br>
            <a:r>
              <a:rPr lang="en-GB" dirty="0" smtClean="0"/>
              <a:t>getting </a:t>
            </a:r>
            <a:br>
              <a:rPr lang="en-GB" dirty="0" smtClean="0"/>
            </a:br>
            <a:r>
              <a:rPr lang="en-GB" dirty="0" smtClean="0"/>
              <a:t>dock-blocked</a:t>
            </a:r>
            <a:endParaRPr dirty="0"/>
          </a:p>
        </p:txBody>
      </p:sp>
      <p:pic>
        <p:nvPicPr>
          <p:cNvPr id="5" name="Picture 4"/>
          <p:cNvPicPr>
            <a:picLocks noChangeAspect="1"/>
          </p:cNvPicPr>
          <p:nvPr/>
        </p:nvPicPr>
        <p:blipFill>
          <a:blip r:embed="rId3"/>
          <a:stretch>
            <a:fillRect/>
          </a:stretch>
        </p:blipFill>
        <p:spPr>
          <a:xfrm>
            <a:off x="500767" y="1036832"/>
            <a:ext cx="4628186" cy="3079401"/>
          </a:xfrm>
          <a:prstGeom prst="rect">
            <a:avLst/>
          </a:prstGeom>
        </p:spPr>
      </p:pic>
      <p:pic>
        <p:nvPicPr>
          <p:cNvPr id="7" name="Google Shape;619;p74"/>
          <p:cNvPicPr preferRelativeResize="0"/>
          <p:nvPr/>
        </p:nvPicPr>
        <p:blipFill>
          <a:blip r:embed="rId4">
            <a:alphaModFix/>
          </a:blip>
          <a:stretch>
            <a:fillRect/>
          </a:stretch>
        </p:blipFill>
        <p:spPr>
          <a:xfrm>
            <a:off x="5128953" y="2938736"/>
            <a:ext cx="3724507" cy="1177497"/>
          </a:xfrm>
          <a:prstGeom prst="rect">
            <a:avLst/>
          </a:prstGeom>
          <a:noFill/>
          <a:ln>
            <a:noFill/>
          </a:ln>
        </p:spPr>
      </p:pic>
      <p:sp>
        <p:nvSpPr>
          <p:cNvPr id="9"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2</a:t>
            </a:r>
            <a:endParaRPr lang="nn-NO" sz="2500" b="1" dirty="0">
              <a:solidFill>
                <a:schemeClr val="tx1"/>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904"/>
                                        </p:tgtEl>
                                        <p:attrNameLst>
                                          <p:attrName>style.visibility</p:attrName>
                                        </p:attrNameLst>
                                      </p:cBhvr>
                                      <p:to>
                                        <p:strVal val="visible"/>
                                      </p:to>
                                    </p:set>
                                    <p:anim calcmode="lin" valueType="num">
                                      <p:cBhvr additive="base">
                                        <p:cTn id="7" dur="1000"/>
                                        <p:tgtEl>
                                          <p:spTgt spid="904"/>
                                        </p:tgtEl>
                                        <p:attrNameLst>
                                          <p:attrName>ppt_x</p:attrName>
                                        </p:attrNameLst>
                                      </p:cBhvr>
                                      <p:tavLst>
                                        <p:tav tm="0">
                                          <p:val>
                                            <p:strVal val="#ppt_x+1"/>
                                          </p:val>
                                        </p:tav>
                                        <p:tav tm="100000">
                                          <p:val>
                                            <p:strVal val="#ppt_x"/>
                                          </p:val>
                                        </p:tav>
                                      </p:tavLst>
                                    </p:anim>
                                  </p:childTnLst>
                                </p:cTn>
                              </p:par>
                              <p:par>
                                <p:cTn id="8" presetID="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1000"/>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4"/>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—CaBi User Survey 2016</a:t>
            </a:r>
            <a:endParaRPr dirty="0"/>
          </a:p>
        </p:txBody>
      </p:sp>
      <p:sp>
        <p:nvSpPr>
          <p:cNvPr id="541" name="Google Shape;541;p64"/>
          <p:cNvSpPr txBox="1">
            <a:spLocks noGrp="1"/>
          </p:cNvSpPr>
          <p:nvPr>
            <p:ph type="subTitle" idx="1"/>
          </p:nvPr>
        </p:nvSpPr>
        <p:spPr>
          <a:xfrm>
            <a:off x="317515" y="1338349"/>
            <a:ext cx="5950282" cy="1343066"/>
          </a:xfrm>
          <a:prstGeom prst="rect">
            <a:avLst/>
          </a:prstGeom>
        </p:spPr>
        <p:txBody>
          <a:bodyPr spcFirstLastPara="1" wrap="square" lIns="91425" tIns="91425" rIns="91425" bIns="91425" anchor="t" anchorCtr="0">
            <a:noAutofit/>
          </a:bodyPr>
          <a:lstStyle/>
          <a:p>
            <a:r>
              <a:rPr lang="en" dirty="0" smtClean="0"/>
              <a:t>	“</a:t>
            </a:r>
            <a:r>
              <a:rPr lang="en-GB" dirty="0" smtClean="0"/>
              <a:t>Fifty-five </a:t>
            </a:r>
            <a:r>
              <a:rPr lang="en-GB" dirty="0"/>
              <a:t>percent of respondents said they would ride more often if </a:t>
            </a:r>
            <a:r>
              <a:rPr lang="en-GB" dirty="0" smtClean="0"/>
              <a:t>more docks/bikes </a:t>
            </a:r>
            <a:r>
              <a:rPr lang="en-GB" dirty="0"/>
              <a:t>were added to </a:t>
            </a:r>
            <a:r>
              <a:rPr lang="en-GB" dirty="0" smtClean="0"/>
              <a:t>existing stations</a:t>
            </a:r>
            <a:r>
              <a:rPr lang="en" dirty="0" smtClean="0"/>
              <a:t>.”</a:t>
            </a:r>
            <a:endParaRPr dirty="0"/>
          </a:p>
        </p:txBody>
      </p:sp>
      <p:sp>
        <p:nvSpPr>
          <p:cNvPr id="4" name="Google Shape;483;p59"/>
          <p:cNvSpPr txBox="1">
            <a:spLocks/>
          </p:cNvSpPr>
          <p:nvPr/>
        </p:nvSpPr>
        <p:spPr>
          <a:xfrm>
            <a:off x="8104074" y="4362124"/>
            <a:ext cx="1039925" cy="44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endParaRPr lang="nn-NO" dirty="0"/>
          </a:p>
        </p:txBody>
      </p:sp>
      <p:sp>
        <p:nvSpPr>
          <p:cNvPr id="5"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3</a:t>
            </a:r>
            <a:endParaRPr lang="nn-NO" sz="2500" b="1" dirty="0">
              <a:solidFill>
                <a:schemeClr val="tx1"/>
              </a:solidFill>
            </a:endParaRPr>
          </a:p>
        </p:txBody>
      </p:sp>
    </p:spTree>
    <p:extLst>
      <p:ext uri="{BB962C8B-B14F-4D97-AF65-F5344CB8AC3E}">
        <p14:creationId xmlns:p14="http://schemas.microsoft.com/office/powerpoint/2010/main" val="42767382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0"/>
                                        </p:tgtEl>
                                        <p:attrNameLst>
                                          <p:attrName>style.visibility</p:attrName>
                                        </p:attrNameLst>
                                      </p:cBhvr>
                                      <p:to>
                                        <p:strVal val="visible"/>
                                      </p:to>
                                    </p:set>
                                    <p:anim calcmode="lin" valueType="num">
                                      <p:cBhvr additive="base">
                                        <p:cTn id="7" dur="1000"/>
                                        <p:tgtEl>
                                          <p:spTgt spid="54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41"/>
                                        </p:tgtEl>
                                        <p:attrNameLst>
                                          <p:attrName>style.visibility</p:attrName>
                                        </p:attrNameLst>
                                      </p:cBhvr>
                                      <p:to>
                                        <p:strVal val="visible"/>
                                      </p:to>
                                    </p:set>
                                    <p:anim calcmode="lin" valueType="num">
                                      <p:cBhvr additive="base">
                                        <p:cTn id="10" dur="1000"/>
                                        <p:tgtEl>
                                          <p:spTgt spid="541"/>
                                        </p:tgtEl>
                                        <p:attrNameLst>
                                          <p:attrName>ppt_x</p:attrName>
                                        </p:attrNameLst>
                                      </p:cBhvr>
                                      <p:tavLst>
                                        <p:tav tm="0">
                                          <p:val>
                                            <p:strVal val="#ppt_x-1"/>
                                          </p:val>
                                        </p:tav>
                                        <p:tav tm="100000">
                                          <p:val>
                                            <p:strVal val="#ppt_x"/>
                                          </p:val>
                                        </p:tav>
                                      </p:tavLst>
                                    </p:anim>
                                  </p:childTnLst>
                                </p:cTn>
                              </p:par>
                              <p:par>
                                <p:cTn id="11" presetID="2" presetClass="entr" presetSubtype="4"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p:tgtEl>
                                          <p:spTgt spid="4"/>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1000"/>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91"/>
          <p:cNvSpPr txBox="1">
            <a:spLocks noGrp="1"/>
          </p:cNvSpPr>
          <p:nvPr>
            <p:ph type="title"/>
          </p:nvPr>
        </p:nvSpPr>
        <p:spPr>
          <a:xfrm>
            <a:off x="5310925" y="962565"/>
            <a:ext cx="3434064" cy="2257500"/>
          </a:xfrm>
          <a:prstGeom prst="rect">
            <a:avLst/>
          </a:prstGeom>
        </p:spPr>
        <p:txBody>
          <a:bodyPr spcFirstLastPara="1" wrap="square" lIns="91425" tIns="91425" rIns="91425" bIns="91425" anchor="t" anchorCtr="0">
            <a:noAutofit/>
          </a:bodyPr>
          <a:lstStyle/>
          <a:p>
            <a:pPr lvl="0">
              <a:buSzPts val="1100"/>
            </a:pPr>
            <a:r>
              <a:rPr lang="en" dirty="0"/>
              <a:t>Empty stations – still a thing in 2023!</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059" y="962565"/>
            <a:ext cx="4807141" cy="3285239"/>
          </a:xfrm>
          <a:prstGeom prst="rect">
            <a:avLst/>
          </a:prstGeom>
        </p:spPr>
      </p:pic>
      <p:sp>
        <p:nvSpPr>
          <p:cNvPr id="6" name="Google Shape;593;p71"/>
          <p:cNvSpPr txBox="1"/>
          <p:nvPr/>
        </p:nvSpPr>
        <p:spPr>
          <a:xfrm>
            <a:off x="5310925" y="3451093"/>
            <a:ext cx="3447789" cy="101284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chemeClr val="dk2"/>
                </a:solidFill>
                <a:latin typeface="Montserrat"/>
                <a:ea typeface="Montserrat"/>
                <a:cs typeface="Montserrat"/>
                <a:sym typeface="Montserrat"/>
              </a:rPr>
              <a:t>Live view, 10:30am Tuesday, </a:t>
            </a:r>
            <a:br>
              <a:rPr lang="en" dirty="0" smtClean="0">
                <a:solidFill>
                  <a:schemeClr val="dk2"/>
                </a:solidFill>
                <a:latin typeface="Montserrat"/>
                <a:ea typeface="Montserrat"/>
                <a:cs typeface="Montserrat"/>
                <a:sym typeface="Montserrat"/>
              </a:rPr>
            </a:br>
            <a:r>
              <a:rPr lang="en" dirty="0" smtClean="0">
                <a:solidFill>
                  <a:schemeClr val="dk2"/>
                </a:solidFill>
                <a:latin typeface="Montserrat"/>
                <a:ea typeface="Montserrat"/>
                <a:cs typeface="Montserrat"/>
                <a:sym typeface="Montserrat"/>
              </a:rPr>
              <a:t>near Logan Circle</a:t>
            </a:r>
            <a:endParaRPr dirty="0">
              <a:solidFill>
                <a:schemeClr val="dk2"/>
              </a:solidFill>
              <a:latin typeface="Lato"/>
              <a:ea typeface="Lato"/>
              <a:cs typeface="Lato"/>
              <a:sym typeface="Lato"/>
            </a:endParaRPr>
          </a:p>
        </p:txBody>
      </p:sp>
      <p:sp>
        <p:nvSpPr>
          <p:cNvPr id="9"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4</a:t>
            </a:r>
            <a:endParaRPr lang="nn-NO" sz="2500" b="1" dirty="0">
              <a:solidFill>
                <a:schemeClr val="tx1"/>
              </a:solidFill>
            </a:endParaRPr>
          </a:p>
        </p:txBody>
      </p:sp>
    </p:spTree>
    <p:extLst>
      <p:ext uri="{BB962C8B-B14F-4D97-AF65-F5344CB8AC3E}">
        <p14:creationId xmlns:p14="http://schemas.microsoft.com/office/powerpoint/2010/main" val="19787923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904"/>
                                        </p:tgtEl>
                                        <p:attrNameLst>
                                          <p:attrName>style.visibility</p:attrName>
                                        </p:attrNameLst>
                                      </p:cBhvr>
                                      <p:to>
                                        <p:strVal val="visible"/>
                                      </p:to>
                                    </p:set>
                                    <p:anim calcmode="lin" valueType="num">
                                      <p:cBhvr additive="base">
                                        <p:cTn id="7" dur="1000"/>
                                        <p:tgtEl>
                                          <p:spTgt spid="904"/>
                                        </p:tgtEl>
                                        <p:attrNameLst>
                                          <p:attrName>ppt_x</p:attrName>
                                        </p:attrNameLst>
                                      </p:cBhvr>
                                      <p:tavLst>
                                        <p:tav tm="0">
                                          <p:val>
                                            <p:strVal val="#ppt_x+1"/>
                                          </p:val>
                                        </p:tav>
                                        <p:tav tm="100000">
                                          <p:val>
                                            <p:strVal val="#ppt_x"/>
                                          </p:val>
                                        </p:tav>
                                      </p:tavLst>
                                    </p:anim>
                                  </p:childTnLst>
                                </p:cTn>
                              </p:par>
                              <p:par>
                                <p:cTn id="8" presetID="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1000"/>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5"/>
          <p:cNvSpPr txBox="1">
            <a:spLocks noGrp="1"/>
          </p:cNvSpPr>
          <p:nvPr>
            <p:ph type="subTitle" idx="1"/>
          </p:nvPr>
        </p:nvSpPr>
        <p:spPr>
          <a:xfrm>
            <a:off x="895950" y="1682000"/>
            <a:ext cx="4241316" cy="23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For a convenient ride experience, users need:</a:t>
            </a:r>
            <a:endParaRPr dirty="0"/>
          </a:p>
          <a:p>
            <a:pPr marL="457200" lvl="0" indent="-317500" algn="l" rtl="0">
              <a:spcBef>
                <a:spcPts val="1000"/>
              </a:spcBef>
              <a:spcAft>
                <a:spcPts val="0"/>
              </a:spcAft>
              <a:buSzPts val="1400"/>
              <a:buChar char="●"/>
            </a:pPr>
            <a:r>
              <a:rPr lang="en" dirty="0"/>
              <a:t> </a:t>
            </a:r>
            <a:r>
              <a:rPr lang="en" dirty="0" smtClean="0"/>
              <a:t>Functioning bikes available nearby</a:t>
            </a:r>
            <a:endParaRPr dirty="0"/>
          </a:p>
          <a:p>
            <a:pPr marL="457200" lvl="0" indent="-317500" algn="l" rtl="0">
              <a:spcBef>
                <a:spcPts val="0"/>
              </a:spcBef>
              <a:spcAft>
                <a:spcPts val="0"/>
              </a:spcAft>
              <a:buSzPts val="1400"/>
              <a:buChar char="●"/>
            </a:pPr>
            <a:r>
              <a:rPr lang="en" dirty="0"/>
              <a:t> </a:t>
            </a:r>
            <a:r>
              <a:rPr lang="en" dirty="0" smtClean="0"/>
              <a:t>Free docks at the destination</a:t>
            </a:r>
          </a:p>
          <a:p>
            <a:pPr marL="457200" lvl="0" indent="-317500" algn="l" rtl="0">
              <a:spcBef>
                <a:spcPts val="0"/>
              </a:spcBef>
              <a:spcAft>
                <a:spcPts val="0"/>
              </a:spcAft>
              <a:buSzPts val="1400"/>
              <a:buChar char="●"/>
            </a:pPr>
            <a:endParaRPr lang="en" dirty="0"/>
          </a:p>
          <a:p>
            <a:pPr marL="139700" lvl="0" indent="0" algn="l" rtl="0">
              <a:spcBef>
                <a:spcPts val="0"/>
              </a:spcBef>
              <a:spcAft>
                <a:spcPts val="0"/>
              </a:spcAft>
              <a:buSzPts val="1400"/>
              <a:buNone/>
            </a:pPr>
            <a:r>
              <a:rPr lang="en" dirty="0" smtClean="0"/>
              <a:t>So we need to maintain balance in how bikes are distributed around the city.</a:t>
            </a:r>
            <a:endParaRPr dirty="0"/>
          </a:p>
          <a:p>
            <a:pPr marL="0" lvl="0" indent="0" algn="l" rtl="0">
              <a:spcBef>
                <a:spcPts val="1000"/>
              </a:spcBef>
              <a:spcAft>
                <a:spcPts val="1000"/>
              </a:spcAft>
              <a:buNone/>
            </a:pPr>
            <a:endParaRPr dirty="0"/>
          </a:p>
        </p:txBody>
      </p:sp>
      <p:sp>
        <p:nvSpPr>
          <p:cNvPr id="547" name="Google Shape;547;p65"/>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A balanced bikeshare system</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2584" y="1682000"/>
            <a:ext cx="3263784" cy="2175856"/>
          </a:xfrm>
          <a:prstGeom prst="rect">
            <a:avLst/>
          </a:prstGeom>
        </p:spPr>
      </p:pic>
      <p:sp>
        <p:nvSpPr>
          <p:cNvPr id="6"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5</a:t>
            </a:r>
            <a:endParaRPr lang="nn-NO" sz="2500" b="1" dirty="0">
              <a:solidFill>
                <a:schemeClr val="tx1"/>
              </a:solidFill>
            </a:endParaRPr>
          </a:p>
        </p:txBody>
      </p:sp>
    </p:spTree>
    <p:extLst>
      <p:ext uri="{BB962C8B-B14F-4D97-AF65-F5344CB8AC3E}">
        <p14:creationId xmlns:p14="http://schemas.microsoft.com/office/powerpoint/2010/main" val="21918481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2549</TotalTime>
  <Words>1386</Words>
  <Application>Microsoft Office PowerPoint</Application>
  <PresentationFormat>On-screen Show (16:9)</PresentationFormat>
  <Paragraphs>186</Paragraphs>
  <Slides>27</Slides>
  <Notes>27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Vidaloka</vt:lpstr>
      <vt:lpstr>Montserrat</vt:lpstr>
      <vt:lpstr>Arial</vt:lpstr>
      <vt:lpstr>Lato</vt:lpstr>
      <vt:lpstr>Open Sans</vt:lpstr>
      <vt:lpstr>Merriweather Light</vt:lpstr>
      <vt:lpstr>Merriweather</vt:lpstr>
      <vt:lpstr>Crimson Text</vt:lpstr>
      <vt:lpstr>Minimalist Business Slides XL by Slidesgo</vt:lpstr>
      <vt:lpstr>Exploratory Data Analysis</vt:lpstr>
      <vt:lpstr>Introduction</vt:lpstr>
      <vt:lpstr>Introduction</vt:lpstr>
      <vt:lpstr>About Capital Bikeshare (CaBi)</vt:lpstr>
      <vt:lpstr>Goal: system balance</vt:lpstr>
      <vt:lpstr>User experience: getting  dock-blocked</vt:lpstr>
      <vt:lpstr>—CaBi User Survey 2016</vt:lpstr>
      <vt:lpstr>Empty stations – still a thing in 2023!</vt:lpstr>
      <vt:lpstr>A balanced bikeshare system</vt:lpstr>
      <vt:lpstr>Analysis</vt:lpstr>
      <vt:lpstr>When do people ride?</vt:lpstr>
      <vt:lpstr>Is is different for casual users?</vt:lpstr>
      <vt:lpstr>How about members?</vt:lpstr>
      <vt:lpstr>Where are people going?</vt:lpstr>
      <vt:lpstr>Balanced: New Hampshire Ave &amp; T St NW</vt:lpstr>
      <vt:lpstr>Balanced: Columbus Circle/Union Station</vt:lpstr>
      <vt:lpstr>Imbalance</vt:lpstr>
      <vt:lpstr>Unbalanced: Columbia Rd &amp; Georgia Ave NW</vt:lpstr>
      <vt:lpstr>PowerPoint Presentation</vt:lpstr>
      <vt:lpstr>KPIs</vt:lpstr>
      <vt:lpstr>Recommended KPIs</vt:lpstr>
      <vt:lpstr>—User on Bike Arlington Forum, 2020</vt:lpstr>
      <vt:lpstr>Bike Angel rewards</vt:lpstr>
      <vt:lpstr>Key Takeaways</vt:lpstr>
      <vt:lpstr>Key Takeaways</vt:lpstr>
      <vt:lpstr>Thanks</vt:lpstr>
      <vt:lpstr>Research 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Minimalist Business Slides</dc:title>
  <cp:lastModifiedBy>Paul Sabin</cp:lastModifiedBy>
  <cp:revision>62</cp:revision>
  <dcterms:modified xsi:type="dcterms:W3CDTF">2023-12-14T13:51:04Z</dcterms:modified>
</cp:coreProperties>
</file>